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 id="2147483665" r:id="rId2"/>
    <p:sldMasterId id="2147483663" r:id="rId3"/>
    <p:sldMasterId id="2147483667" r:id="rId4"/>
  </p:sldMasterIdLst>
  <p:notesMasterIdLst>
    <p:notesMasterId r:id="rId18"/>
  </p:notesMasterIdLst>
  <p:sldIdLst>
    <p:sldId id="339" r:id="rId5"/>
    <p:sldId id="360" r:id="rId6"/>
    <p:sldId id="359" r:id="rId7"/>
    <p:sldId id="408" r:id="rId8"/>
    <p:sldId id="449" r:id="rId9"/>
    <p:sldId id="454" r:id="rId10"/>
    <p:sldId id="447" r:id="rId11"/>
    <p:sldId id="455" r:id="rId12"/>
    <p:sldId id="453" r:id="rId13"/>
    <p:sldId id="373" r:id="rId14"/>
    <p:sldId id="451" r:id="rId15"/>
    <p:sldId id="448" r:id="rId16"/>
    <p:sldId id="456" r:id="rId17"/>
  </p:sldIdLst>
  <p:sldSz cx="12192000" cy="6858000"/>
  <p:notesSz cx="6858000" cy="9144000"/>
  <p:embeddedFontLst>
    <p:embeddedFont>
      <p:font typeface="Komika Text Kaps" panose="02000000000000000000" pitchFamily="2" charset="0"/>
      <p:regular r:id="rId19"/>
      <p:bold r:id="rId20"/>
      <p:italic r:id="rId21"/>
      <p:boldItalic r:id="rId22"/>
    </p:embeddedFont>
    <p:embeddedFont>
      <p:font typeface="Komika Title - Axis" panose="02000506000000020004" pitchFamily="2" charset="0"/>
      <p:regular r:id="rId23"/>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1B2"/>
    <a:srgbClr val="16ACE3"/>
    <a:srgbClr val="CC6985"/>
    <a:srgbClr val="00AAAD"/>
    <a:srgbClr val="00B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5" autoAdjust="0"/>
    <p:restoredTop sz="61017" autoAdjust="0"/>
  </p:normalViewPr>
  <p:slideViewPr>
    <p:cSldViewPr snapToGrid="0">
      <p:cViewPr varScale="1">
        <p:scale>
          <a:sx n="67" d="100"/>
          <a:sy n="67" d="100"/>
        </p:scale>
        <p:origin x="204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CA54F-57DA-4BAF-9BC6-AC546A3F959C}" type="datetimeFigureOut">
              <a:rPr lang="nl-NL" smtClean="0"/>
              <a:t>21-8-2026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21851-8B27-403E-9F69-6DC87F97C78B}" type="slidenum">
              <a:rPr lang="nl-NL" smtClean="0"/>
              <a:t>‹nr.›</a:t>
            </a:fld>
            <a:endParaRPr lang="nl-NL"/>
          </a:p>
        </p:txBody>
      </p:sp>
    </p:spTree>
    <p:extLst>
      <p:ext uri="{BB962C8B-B14F-4D97-AF65-F5344CB8AC3E}">
        <p14:creationId xmlns:p14="http://schemas.microsoft.com/office/powerpoint/2010/main" val="143116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dirty="0"/>
              <a:t>IN HET KORT</a:t>
            </a:r>
          </a:p>
          <a:p>
            <a:pPr marL="0" indent="0">
              <a:buNone/>
            </a:pPr>
            <a:r>
              <a:rPr lang="nl-NL" sz="1200" b="0" i="0" u="none" strike="noStrike" kern="1200" dirty="0">
                <a:solidFill>
                  <a:schemeClr val="tx1"/>
                </a:solidFill>
                <a:effectLst/>
                <a:latin typeface="+mn-lt"/>
                <a:ea typeface="+mn-ea"/>
                <a:cs typeface="+mn-cs"/>
              </a:rPr>
              <a:t>De kinderen maken kennis met de circusdieren van Circus Lala: slang Simon de vuurspuwer, olifant Toet de acrobaat, beer Bas de clown, pinguïn Pet de koorddanser en giraf </a:t>
            </a:r>
            <a:r>
              <a:rPr lang="nl-NL" sz="1200" b="0" i="0" u="none" strike="noStrike" kern="1200" dirty="0" err="1">
                <a:solidFill>
                  <a:schemeClr val="tx1"/>
                </a:solidFill>
                <a:effectLst/>
                <a:latin typeface="+mn-lt"/>
                <a:ea typeface="+mn-ea"/>
                <a:cs typeface="+mn-cs"/>
              </a:rPr>
              <a:t>Loa</a:t>
            </a:r>
            <a:r>
              <a:rPr lang="nl-NL" sz="1200" b="0" i="0" u="none" strike="noStrike" kern="1200" dirty="0">
                <a:solidFill>
                  <a:schemeClr val="tx1"/>
                </a:solidFill>
                <a:effectLst/>
                <a:latin typeface="+mn-lt"/>
                <a:ea typeface="+mn-ea"/>
                <a:cs typeface="+mn-cs"/>
              </a:rPr>
              <a:t> de Limbodanser. Ze ontwerpen een nieuwe circusplek voor de dieren als de circustent van Circus Lala instort.</a:t>
            </a:r>
          </a:p>
          <a:p>
            <a:pPr marL="0" indent="0">
              <a:buNone/>
            </a:pPr>
            <a:endParaRPr lang="nl-NL" b="0" i="0" dirty="0">
              <a:solidFill>
                <a:srgbClr val="03031A"/>
              </a:solidFill>
              <a:effectLst/>
              <a:latin typeface="graphik"/>
            </a:endParaRPr>
          </a:p>
          <a:p>
            <a:pPr marL="0" indent="0">
              <a:buNone/>
            </a:pPr>
            <a:r>
              <a:rPr lang="nl-NL" dirty="0"/>
              <a:t>VOORBEREIDING</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Lees de leshandleiding goed door.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De les bestaat uit verschillende korte activiteiten. We adviseren om deze aan te bieden in twee lessen: één les van circa 45 minuten en één les van circa 60 minuten. Natuurlijk kun je de activiteiten ook naar eigen inzicht aanbieden.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Download de </a:t>
            </a:r>
            <a:r>
              <a:rPr lang="nl-NL" sz="1200" b="0" i="0" u="none" strike="noStrike" kern="1200" dirty="0" err="1">
                <a:solidFill>
                  <a:schemeClr val="tx1"/>
                </a:solidFill>
                <a:effectLst/>
                <a:latin typeface="+mn-lt"/>
                <a:ea typeface="+mn-ea"/>
                <a:cs typeface="+mn-cs"/>
              </a:rPr>
              <a:t>powerpoint</a:t>
            </a:r>
            <a:r>
              <a:rPr lang="nl-NL" sz="1200" b="0" i="0" u="none" strike="noStrike" kern="1200" dirty="0">
                <a:solidFill>
                  <a:schemeClr val="tx1"/>
                </a:solidFill>
                <a:effectLst/>
                <a:latin typeface="+mn-lt"/>
                <a:ea typeface="+mn-ea"/>
                <a:cs typeface="+mn-cs"/>
              </a:rPr>
              <a:t> via www.ontwerpenindeklas.nl/circus. Lees de notities bij de slides.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Lees het boek </a:t>
            </a:r>
            <a:r>
              <a:rPr lang="nl-NL" sz="1200" b="0" i="1" u="none" strike="noStrike" kern="1200" dirty="0">
                <a:solidFill>
                  <a:schemeClr val="tx1"/>
                </a:solidFill>
                <a:effectLst/>
                <a:latin typeface="+mn-lt"/>
                <a:ea typeface="+mn-ea"/>
                <a:cs typeface="+mn-cs"/>
              </a:rPr>
              <a:t>Het luchtcircus </a:t>
            </a:r>
            <a:r>
              <a:rPr lang="nl-NL" sz="1200" b="0" i="0" u="none" strike="noStrike" kern="1200" dirty="0">
                <a:solidFill>
                  <a:schemeClr val="tx1"/>
                </a:solidFill>
                <a:effectLst/>
                <a:latin typeface="+mn-lt"/>
                <a:ea typeface="+mn-ea"/>
                <a:cs typeface="+mn-cs"/>
              </a:rPr>
              <a:t>van Kees de Boer voorafgaand aan de les alvast voor.</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Leg de werkbladen klaar. Er zijn vier soorten werkbladen. Afhankelijk van welk werkblad ze krijgen, gaan de kinderen een circusplek ontwerpen in de lucht, op het water, in het bos of in de bergen. </a:t>
            </a:r>
          </a:p>
          <a:p>
            <a:pPr marL="171450" indent="-171450" rtl="0" fontAlgn="base">
              <a:buFont typeface="Arial" panose="020B0604020202020204" pitchFamily="34" charset="0"/>
              <a:buChar char="•"/>
            </a:pPr>
            <a:r>
              <a:rPr lang="nl-NL" sz="1200" b="1" i="0" u="none" strike="noStrike" kern="1200" dirty="0">
                <a:solidFill>
                  <a:schemeClr val="tx1"/>
                </a:solidFill>
                <a:effectLst/>
                <a:latin typeface="+mn-lt"/>
                <a:ea typeface="+mn-ea"/>
                <a:cs typeface="+mn-cs"/>
              </a:rPr>
              <a:t>Let op! </a:t>
            </a:r>
            <a:r>
              <a:rPr lang="nl-NL" sz="1200" b="0" i="0" u="none" strike="noStrike" kern="1200" dirty="0">
                <a:solidFill>
                  <a:schemeClr val="tx1"/>
                </a:solidFill>
                <a:effectLst/>
                <a:latin typeface="+mn-lt"/>
                <a:ea typeface="+mn-ea"/>
                <a:cs typeface="+mn-cs"/>
              </a:rPr>
              <a:t>Het werkblad met de bergen kun je aanbieden aan kinderen die je meer uitdaging wil bieden. In de eerste les kunnen de kinderen het werkblad op dezelfde manier gebruiken als de andere kinderen. In de tweede les gaan de kinderen hun circusplek bouwen op de achterkant van het werkblad. Voor kinderen die meer uitdaging kunnen gebruiken, kun je het werkblad driedimensionaal maken. Dat maakt het bouwen meer uitdagend. Zorg dat je de werkbladen vóór de tweede les driedimensionaal hebt laten maken. Zie slide 13 voor meer informatie.</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Zorg voor kleurpotloden en/of stiften.</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COMPLEET? Pak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uit en stal de materialen uit op een materiaaltafel. Plak stukken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op de rand van de materiaaltafel of op de groepstafels. Bied liever geen lijm aan. Leg scharen klaar.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COMPACT? Regel zelf ontwerpmaterialen en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Bekijk voor inspiratie www.ontwerpenindeklas.nl/ontwerpmaterialen</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Bekijk slide 7-8 en bouw met A4-papier, twee bekers en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het voorbeeld na. </a:t>
            </a:r>
          </a:p>
          <a:p>
            <a:pPr rtl="0" fontAlgn="base">
              <a:spcBef>
                <a:spcPts val="0"/>
              </a:spcBef>
              <a:spcAft>
                <a:spcPts val="0"/>
              </a:spcAft>
              <a:buFont typeface="Arial" panose="020B0604020202020204" pitchFamily="34" charset="0"/>
              <a:buNone/>
            </a:pPr>
            <a:r>
              <a:rPr lang="nl-NL" dirty="0"/>
              <a: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a:t>TIJDSINDICATIE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a:t>Houd de flow in de gaten en pas de tijden aan je groep aan.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dirty="0"/>
          </a:p>
          <a:p>
            <a:pPr marL="228600" indent="-228600">
              <a:buFont typeface="+mj-lt"/>
              <a:buAutoNum type="arabicPeriod"/>
            </a:pPr>
            <a:r>
              <a:rPr lang="nl-NL" dirty="0"/>
              <a:t>Lezen 		slide 2-5	25 minuten</a:t>
            </a:r>
          </a:p>
          <a:p>
            <a:pPr marL="228600" indent="-228600">
              <a:buFont typeface="+mj-lt"/>
              <a:buAutoNum type="arabicPeriod"/>
            </a:pPr>
            <a:r>
              <a:rPr lang="nl-NL" dirty="0"/>
              <a:t>Verzinnen		slide 6	20 minuten</a:t>
            </a:r>
          </a:p>
          <a:p>
            <a:pPr marL="228600" indent="-228600">
              <a:buFont typeface="+mj-lt"/>
              <a:buAutoNum type="arabicPeriod"/>
            </a:pPr>
            <a:endParaRPr lang="nl-NL" dirty="0"/>
          </a:p>
          <a:p>
            <a:pPr marL="228600" indent="-228600">
              <a:buFont typeface="+mj-lt"/>
              <a:buAutoNum type="arabicPeriod"/>
            </a:pPr>
            <a:r>
              <a:rPr lang="nl-NL" dirty="0"/>
              <a:t>Ontwerpen	slide 7-10	45 minuten</a:t>
            </a:r>
          </a:p>
          <a:p>
            <a:pPr marL="228600" indent="-228600">
              <a:buFont typeface="+mj-lt"/>
              <a:buAutoNum type="arabicPeriod"/>
            </a:pPr>
            <a:r>
              <a:rPr lang="nl-NL" dirty="0"/>
              <a:t>Presenteren	slide 11-12	15 minuten</a:t>
            </a:r>
          </a:p>
          <a:p>
            <a:pPr marL="228600" indent="-228600">
              <a:buFont typeface="+mj-lt"/>
              <a:buAutoNum type="arabicPeriod"/>
            </a:pPr>
            <a:endParaRPr lang="nl-NL" dirty="0"/>
          </a:p>
          <a:p>
            <a:pPr marL="0" indent="0">
              <a:buFont typeface="+mj-lt"/>
              <a:buNone/>
            </a:pPr>
            <a:r>
              <a:rPr lang="nl-NL" dirty="0"/>
              <a:t>EXTRA: meer uitdaging	slide 13</a:t>
            </a: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a:t>
            </a:fld>
            <a:endParaRPr lang="nl-NL"/>
          </a:p>
        </p:txBody>
      </p:sp>
    </p:spTree>
    <p:extLst>
      <p:ext uri="{BB962C8B-B14F-4D97-AF65-F5344CB8AC3E}">
        <p14:creationId xmlns:p14="http://schemas.microsoft.com/office/powerpoint/2010/main" val="2391479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SLIDE 2-5 | 25 minuten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Vertel kort wat de leerlingen in de les gaan doen:</a:t>
            </a:r>
          </a:p>
          <a:p>
            <a:pPr marL="0" lvl="0" indent="0" algn="l" rtl="0">
              <a:spcBef>
                <a:spcPts val="0"/>
              </a:spcBef>
              <a:spcAft>
                <a:spcPts val="0"/>
              </a:spcAft>
              <a:buNone/>
            </a:pPr>
            <a:endParaRPr lang="nl-NL" dirty="0"/>
          </a:p>
          <a:p>
            <a:pPr marL="228600" lvl="0" indent="-228600" algn="l" rtl="0">
              <a:spcBef>
                <a:spcPts val="0"/>
              </a:spcBef>
              <a:spcAft>
                <a:spcPts val="0"/>
              </a:spcAft>
              <a:buFont typeface="+mj-lt"/>
              <a:buAutoNum type="arabicPeriod"/>
            </a:pPr>
            <a:r>
              <a:rPr lang="nl-NL" b="1" dirty="0"/>
              <a:t>Lezen. </a:t>
            </a:r>
            <a:r>
              <a:rPr lang="nl-NL" dirty="0"/>
              <a:t>De kinderen leren de circusdieren van Circus Lala kennen in het boek </a:t>
            </a:r>
            <a:r>
              <a:rPr lang="nl-NL" i="1" dirty="0"/>
              <a:t>Het luchtcircus </a:t>
            </a:r>
            <a:r>
              <a:rPr lang="nl-NL" dirty="0"/>
              <a:t>van Kees de Boer.</a:t>
            </a:r>
          </a:p>
          <a:p>
            <a:pPr marL="228600" lvl="0" indent="-228600" algn="l" rtl="0">
              <a:spcBef>
                <a:spcPts val="0"/>
              </a:spcBef>
              <a:spcAft>
                <a:spcPts val="0"/>
              </a:spcAft>
              <a:buFont typeface="+mj-lt"/>
              <a:buAutoNum type="arabicPeriod"/>
            </a:pPr>
            <a:r>
              <a:rPr lang="nl-NL" b="1" dirty="0"/>
              <a:t>Verzinnen. </a:t>
            </a:r>
            <a:r>
              <a:rPr lang="nl-NL" dirty="0"/>
              <a:t>De kinderen kiezen één van de circusdieren en verzinnen voor dit dier een circusplek.</a:t>
            </a:r>
          </a:p>
          <a:p>
            <a:pPr marL="228600" lvl="0" indent="-228600" algn="l" rtl="0">
              <a:spcBef>
                <a:spcPts val="0"/>
              </a:spcBef>
              <a:spcAft>
                <a:spcPts val="0"/>
              </a:spcAft>
              <a:buFont typeface="+mj-lt"/>
              <a:buAutoNum type="arabicPeriod"/>
            </a:pPr>
            <a:r>
              <a:rPr lang="nl-NL" b="1" dirty="0"/>
              <a:t>Ontwerpen. </a:t>
            </a:r>
            <a:r>
              <a:rPr lang="nl-NL" dirty="0"/>
              <a:t>De kinderen leren over stevig bouwen en maken de circusplek met knutselmaterialen.</a:t>
            </a:r>
          </a:p>
          <a:p>
            <a:pPr marL="228600" lvl="0" indent="-228600" algn="l" rtl="0">
              <a:spcBef>
                <a:spcPts val="0"/>
              </a:spcBef>
              <a:spcAft>
                <a:spcPts val="0"/>
              </a:spcAft>
              <a:buFont typeface="+mj-lt"/>
              <a:buAutoNum type="arabicPeriod"/>
            </a:pPr>
            <a:r>
              <a:rPr lang="nl-NL" b="1" dirty="0"/>
              <a:t>Presenteren. </a:t>
            </a:r>
            <a:r>
              <a:rPr lang="nl-NL" dirty="0"/>
              <a:t>De kinderen mogen aan een klasgenoot vertellen over hun circusplek.</a:t>
            </a: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2</a:t>
            </a:fld>
            <a:endParaRPr lang="nl-NL"/>
          </a:p>
        </p:txBody>
      </p:sp>
    </p:spTree>
    <p:extLst>
      <p:ext uri="{BB962C8B-B14F-4D97-AF65-F5344CB8AC3E}">
        <p14:creationId xmlns:p14="http://schemas.microsoft.com/office/powerpoint/2010/main" val="3369046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dirty="0">
                <a:solidFill>
                  <a:srgbClr val="000000"/>
                </a:solidFill>
                <a:effectLst/>
                <a:latin typeface="Arial" panose="020B0604020202020204" pitchFamily="34" charset="0"/>
              </a:rPr>
              <a:t>Benoem de belangrijkste doelen van deze les:</a:t>
            </a:r>
          </a:p>
          <a:p>
            <a:endParaRPr lang="nl-NL" sz="1200" b="0" i="0" u="none" strike="noStrike" dirty="0">
              <a:solidFill>
                <a:srgbClr val="000000"/>
              </a:solidFill>
              <a:effectLst/>
              <a:latin typeface="Arial" panose="020B0604020202020204" pitchFamily="34" charset="0"/>
            </a:endParaRP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ontdekken het probleem van de circusdieren.</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tekenen en maken een oplossing (een nieuwe circusplek).</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bouwen stevig.</a:t>
            </a:r>
          </a:p>
          <a:p>
            <a:pPr marL="342900" indent="-342900">
              <a:buFont typeface="+mj-lt"/>
              <a:buAutoNum type="arabicPeriod"/>
            </a:pPr>
            <a:endParaRPr lang="nl-NL" sz="1200" b="0" i="0" u="none" strike="noStrike" dirty="0">
              <a:solidFill>
                <a:srgbClr val="000000"/>
              </a:solidFill>
              <a:effectLst/>
              <a:latin typeface="Arial" panose="020B0604020202020204" pitchFamily="34" charset="0"/>
            </a:endParaRPr>
          </a:p>
          <a:p>
            <a:endParaRPr lang="nl-NL" dirty="0"/>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3</a:t>
            </a:fld>
            <a:endParaRPr lang="nl-NL"/>
          </a:p>
        </p:txBody>
      </p:sp>
    </p:spTree>
    <p:extLst>
      <p:ext uri="{BB962C8B-B14F-4D97-AF65-F5344CB8AC3E}">
        <p14:creationId xmlns:p14="http://schemas.microsoft.com/office/powerpoint/2010/main" val="411342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Ontdek de circusdieren die in Circus Lala optreden: slang Simon de vuurspuwer, olifant Toet de acrobaat, pinguïn Pet de koorddanser, beer Bas de clown en giraf </a:t>
            </a:r>
            <a:r>
              <a:rPr lang="nl-NL" sz="1200" b="0" i="0" u="none" strike="noStrike" kern="1200" dirty="0" err="1">
                <a:solidFill>
                  <a:schemeClr val="tx1"/>
                </a:solidFill>
                <a:effectLst/>
                <a:highlight>
                  <a:srgbClr val="FFFFFF"/>
                </a:highlight>
                <a:latin typeface="+mn-lt"/>
                <a:ea typeface="+mn-ea"/>
                <a:cs typeface="+mn-cs"/>
              </a:rPr>
              <a:t>Loa</a:t>
            </a:r>
            <a:r>
              <a:rPr lang="nl-NL" sz="1200" b="0" i="0" u="none" strike="noStrike" kern="1200" dirty="0">
                <a:solidFill>
                  <a:schemeClr val="tx1"/>
                </a:solidFill>
                <a:effectLst/>
                <a:highlight>
                  <a:srgbClr val="FFFFFF"/>
                </a:highlight>
                <a:latin typeface="+mn-lt"/>
                <a:ea typeface="+mn-ea"/>
                <a:cs typeface="+mn-cs"/>
              </a:rPr>
              <a:t> de limbodanser. Vraag de kinderen om te vertellen wat een vuurspuwer, een acrobaat, een koorddanser, een clown en een limbodanser doen in het circus. Vul de kinderen aan en beeld ter ondersteuning uit hoe dit eruitziet.</a:t>
            </a:r>
            <a:endParaRPr lang="nl-NL" b="0"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Lees het boek </a:t>
            </a:r>
            <a:r>
              <a:rPr lang="nl-NL" sz="1200" b="0" i="1" u="none" strike="noStrike" kern="1200" dirty="0">
                <a:solidFill>
                  <a:schemeClr val="tx1"/>
                </a:solidFill>
                <a:effectLst/>
                <a:highlight>
                  <a:srgbClr val="FFFFFF"/>
                </a:highlight>
                <a:latin typeface="+mn-lt"/>
                <a:ea typeface="+mn-ea"/>
                <a:cs typeface="+mn-cs"/>
              </a:rPr>
              <a:t>Het luchtcircus </a:t>
            </a:r>
            <a:r>
              <a:rPr lang="nl-NL" sz="1200" b="0" i="0" u="none" strike="noStrike" kern="1200" dirty="0">
                <a:solidFill>
                  <a:schemeClr val="tx1"/>
                </a:solidFill>
                <a:effectLst/>
                <a:highlight>
                  <a:srgbClr val="FFFFFF"/>
                </a:highlight>
                <a:latin typeface="+mn-lt"/>
                <a:ea typeface="+mn-ea"/>
                <a:cs typeface="+mn-cs"/>
              </a:rPr>
              <a:t>van Kees de Boer voor. Gespreksvragen:</a:t>
            </a:r>
            <a:endParaRPr lang="nl-NL" b="0" dirty="0">
              <a:effectLst/>
              <a:highlight>
                <a:srgbClr val="FFFFFF"/>
              </a:highlight>
            </a:endParaRP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Het tentzeil lekt. Wat gebeurt er met het circusorkest? En met de instrumenten?</a:t>
            </a: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De muzikanten gaan ergens anders muziek maken. Het circus heeft geen orkest meer. Hoe lossen de circusdieren dit op?</a:t>
            </a: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De circusdieren maken zelf instrumenten. Waarvan maken ze de instrumenten?</a:t>
            </a: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Dan stort de circustent in. Hoe komt het dat de tent instort? </a:t>
            </a: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De circusdirecteur is boos. Wat zou hij van plan zijn?</a:t>
            </a:r>
          </a:p>
          <a:p>
            <a:pPr marL="171450" indent="-171450" rtl="0" fontAlgn="base">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Wat is het plan van Pet?</a:t>
            </a:r>
          </a:p>
          <a:p>
            <a:pPr marL="171450" indent="-171450" rtl="0" fontAlgn="base">
              <a:buFont typeface="Arial" panose="020B0604020202020204" pitchFamily="34" charset="0"/>
              <a:buChar char="•"/>
            </a:pPr>
            <a:endParaRPr lang="nl-NL" sz="1200" b="0" i="1"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latin typeface="+mn-lt"/>
                <a:ea typeface="+mn-ea"/>
                <a:cs typeface="+mn-cs"/>
              </a:rPr>
              <a:t>Bekijk de spread met de ingestorte circustent en benoem het probleem in het boek: de circustent stort in. Pinguïn Pet heeft een plan. Samen maken de circusdieren een eigen nieuwe circusplek: een luchtcircus. Bekijk het luchtcircus op deze slide.</a:t>
            </a:r>
            <a:br>
              <a:rPr lang="nl-NL" b="0" dirty="0">
                <a:effectLst/>
              </a:rPr>
            </a:br>
            <a:endParaRPr lang="nl-NL" b="0" dirty="0">
              <a:effectLst/>
            </a:endParaRPr>
          </a:p>
          <a:p>
            <a:pPr rtl="0"/>
            <a:r>
              <a:rPr lang="nl-NL" sz="1200" b="0" i="0" u="none" strike="noStrike" kern="1200" dirty="0">
                <a:solidFill>
                  <a:schemeClr val="tx1"/>
                </a:solidFill>
                <a:effectLst/>
                <a:latin typeface="+mn-lt"/>
                <a:ea typeface="+mn-ea"/>
                <a:cs typeface="+mn-cs"/>
              </a:rPr>
              <a:t>Leg uit dat de kinderen - net als Pet - een eigen nieuwe circusplek gaan ontwerpen. Ze mogen straks één van de circusdieren kiezen om voor te ontwerpen. Brainstorm aan de hand van onderstaande gespreksvragen kort met de kinderen over elk circusdier: slang Simon de vuurspuwer, olifant Toet de acrobaat, beer Bas de clown, pinguïn Pet de koorddanser, giraf </a:t>
            </a:r>
            <a:r>
              <a:rPr lang="nl-NL" sz="1200" b="0" i="0" u="none" strike="noStrike" kern="1200" dirty="0" err="1">
                <a:solidFill>
                  <a:schemeClr val="tx1"/>
                </a:solidFill>
                <a:effectLst/>
                <a:latin typeface="+mn-lt"/>
                <a:ea typeface="+mn-ea"/>
                <a:cs typeface="+mn-cs"/>
              </a:rPr>
              <a:t>Loa</a:t>
            </a:r>
            <a:r>
              <a:rPr lang="nl-NL" sz="1200" b="0" i="0" u="none" strike="noStrike" kern="1200" dirty="0">
                <a:solidFill>
                  <a:schemeClr val="tx1"/>
                </a:solidFill>
                <a:effectLst/>
                <a:latin typeface="+mn-lt"/>
                <a:ea typeface="+mn-ea"/>
                <a:cs typeface="+mn-cs"/>
              </a:rPr>
              <a:t> de limbodanser. Maak eenvoudige tekeningen op het (</a:t>
            </a:r>
            <a:r>
              <a:rPr lang="nl-NL" sz="1200" b="0" i="0" u="none" strike="noStrike" kern="1200" dirty="0" err="1">
                <a:solidFill>
                  <a:schemeClr val="tx1"/>
                </a:solidFill>
                <a:effectLst/>
                <a:latin typeface="+mn-lt"/>
                <a:ea typeface="+mn-ea"/>
                <a:cs typeface="+mn-cs"/>
              </a:rPr>
              <a:t>digi</a:t>
            </a:r>
            <a:r>
              <a:rPr lang="nl-NL" sz="1200" b="0" i="0" u="none" strike="noStrike" kern="1200" dirty="0">
                <a:solidFill>
                  <a:schemeClr val="tx1"/>
                </a:solidFill>
                <a:effectLst/>
                <a:latin typeface="+mn-lt"/>
                <a:ea typeface="+mn-ea"/>
                <a:cs typeface="+mn-cs"/>
              </a:rPr>
              <a:t>)bord. </a:t>
            </a:r>
            <a:r>
              <a:rPr lang="nl-NL" sz="1200" b="1" i="0" u="none" strike="noStrike" kern="1200" dirty="0">
                <a:solidFill>
                  <a:schemeClr val="tx1"/>
                </a:solidFill>
                <a:effectLst/>
                <a:latin typeface="+mn-lt"/>
                <a:ea typeface="+mn-ea"/>
                <a:cs typeface="+mn-cs"/>
              </a:rPr>
              <a:t>Tips!</a:t>
            </a:r>
            <a:r>
              <a:rPr lang="nl-NL" sz="1200" b="0" i="0" u="none" strike="noStrike" kern="1200" dirty="0">
                <a:solidFill>
                  <a:schemeClr val="tx1"/>
                </a:solidFill>
                <a:effectLst/>
                <a:latin typeface="+mn-lt"/>
                <a:ea typeface="+mn-ea"/>
                <a:cs typeface="+mn-cs"/>
              </a:rPr>
              <a:t> Maak een selectie van 2-3 circusdieren als je op zoek bent naar meer diepgang. Kies klassikaal voor één circusdier als je de les eenvoudiger wil maken. </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Gespreksvragen (pas aan voor elk dier):</a:t>
            </a:r>
            <a:endParaRPr lang="nl-NL" b="0" dirty="0">
              <a:effectLst/>
            </a:endParaRP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Wat heeft pinguïn Pet nodig bij het koorddansen? </a:t>
            </a: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Wat vindt pinguïn Pet fijn bij een circusplek? </a:t>
            </a:r>
          </a:p>
          <a:p>
            <a:pPr marL="0" indent="0" rtl="0" fontAlgn="base">
              <a:buFont typeface="Arial" panose="020B0604020202020204" pitchFamily="34" charset="0"/>
              <a:buNone/>
            </a:pPr>
            <a:endParaRPr lang="nl-NL" sz="1200" b="0" i="1" u="none" strike="noStrike" kern="1200" dirty="0">
              <a:solidFill>
                <a:schemeClr val="tx1"/>
              </a:solidFill>
              <a:effectLst/>
              <a:highlight>
                <a:srgbClr val="FFFFFF"/>
              </a:highlight>
              <a:latin typeface="+mn-lt"/>
              <a:ea typeface="+mn-ea"/>
              <a:cs typeface="+mn-cs"/>
            </a:endParaRPr>
          </a:p>
          <a:p>
            <a:br>
              <a:rPr lang="nl-NL" sz="1800" dirty="0">
                <a:highlight>
                  <a:srgbClr val="FFFFFF"/>
                </a:highlight>
              </a:rPr>
            </a:br>
            <a:endParaRPr lang="nl-NL" sz="1200" b="0" i="0" u="none" strike="noStrike" dirty="0">
              <a:solidFill>
                <a:srgbClr val="000000"/>
              </a:solidFill>
              <a:effectLst/>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4</a:t>
            </a:fld>
            <a:endParaRPr lang="nl-NL"/>
          </a:p>
        </p:txBody>
      </p:sp>
    </p:spTree>
    <p:extLst>
      <p:ext uri="{BB962C8B-B14F-4D97-AF65-F5344CB8AC3E}">
        <p14:creationId xmlns:p14="http://schemas.microsoft.com/office/powerpoint/2010/main" val="3507148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Geef de kinderen opdracht om te kiezen voor welk dier ze hun circusplek willen maken. Deel de werkbladen uit. </a:t>
            </a:r>
          </a:p>
          <a:p>
            <a:pPr rtl="0"/>
            <a:r>
              <a:rPr lang="nl-NL" sz="1200" b="1" i="0" u="none" strike="noStrike" kern="1200" dirty="0">
                <a:solidFill>
                  <a:schemeClr val="tx1"/>
                </a:solidFill>
                <a:effectLst/>
                <a:highlight>
                  <a:srgbClr val="FFFFFF"/>
                </a:highlight>
                <a:latin typeface="+mn-lt"/>
                <a:ea typeface="+mn-ea"/>
                <a:cs typeface="+mn-cs"/>
              </a:rPr>
              <a:t>Let op! </a:t>
            </a:r>
            <a:r>
              <a:rPr lang="nl-NL" sz="1200" b="0" i="0" u="none" strike="noStrike" kern="1200" dirty="0">
                <a:solidFill>
                  <a:schemeClr val="tx1"/>
                </a:solidFill>
                <a:effectLst/>
                <a:highlight>
                  <a:srgbClr val="FFFFFF"/>
                </a:highlight>
                <a:latin typeface="+mn-lt"/>
                <a:ea typeface="+mn-ea"/>
                <a:cs typeface="+mn-cs"/>
              </a:rPr>
              <a:t>Er zijn vier verschillende werkbladen. Bied kinderen die meer uitdaging nodig hebben het werkblad met de bergen aan. Zie voorbereiding en slide 13 voor meer informatie.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Laat de kinderen hun naam op het werkblad schrijven. Geef ze opdracht om het vakje in te kleuren bij het circusdier dat ze hebben gekozen.  </a:t>
            </a:r>
            <a:endParaRPr lang="nl-NL" sz="2800" b="0" dirty="0">
              <a:effectLst/>
              <a:highlight>
                <a:srgbClr val="FFFFFF"/>
              </a:highlight>
            </a:endParaRPr>
          </a:p>
          <a:p>
            <a:br>
              <a:rPr lang="nl-NL" sz="2800" dirty="0">
                <a:highlight>
                  <a:srgbClr val="FFFFFF"/>
                </a:highlight>
              </a:rPr>
            </a:br>
            <a:endParaRPr lang="nl-NL" sz="2800" b="0" dirty="0">
              <a:effectLst/>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5</a:t>
            </a:fld>
            <a:endParaRPr lang="nl-NL"/>
          </a:p>
        </p:txBody>
      </p:sp>
    </p:spTree>
    <p:extLst>
      <p:ext uri="{BB962C8B-B14F-4D97-AF65-F5344CB8AC3E}">
        <p14:creationId xmlns:p14="http://schemas.microsoft.com/office/powerpoint/2010/main" val="2061341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0706-99E6-DCCC-1A0B-9B60455707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7D9CF45-D9BF-4D3B-881A-0AE346FAA29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4E0712-315C-753B-5AE8-150165C7BF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highlight>
                  <a:srgbClr val="FFFFFF"/>
                </a:highlight>
              </a:rPr>
              <a:t>SLIDE 6 | 25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Leg uit dat de kinderen een circusplek gaan bedenken voor hun gekozen circusdier in de lucht, in het bos, op het water of in op de bergen. Laat dit op de verschillende werkbladen zien.</a:t>
            </a:r>
            <a:endParaRPr lang="nl-NL" b="0"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Herinner de kinderen aan het gekozen dier waarvoor ze de circusplek gaan ontwerpen. Geef ze opdracht om een circusplek te verzinnen voor dit dier. Dit mogen ze tekenen op het werkblad in het vak onder de dieren. Wijs dit aan op deze slide. Geef de kinderen ongeveer 15 minuten de tijd. Vraag enkele kinderen om over hun circusplek te vertellen, neem de werkbladen in en rond af.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a:t>
            </a:r>
            <a:r>
              <a:rPr lang="nl-NL" sz="1200" b="0" i="0" u="none" strike="noStrike" kern="1200" dirty="0">
                <a:solidFill>
                  <a:schemeClr val="tx1"/>
                </a:solidFill>
                <a:effectLst/>
                <a:highlight>
                  <a:srgbClr val="FFFFFF"/>
                </a:highlight>
                <a:latin typeface="+mn-lt"/>
                <a:ea typeface="+mn-ea"/>
                <a:cs typeface="+mn-cs"/>
              </a:rPr>
              <a:t> Schrijf korte uitleg bij de tekeningen. Dat helpt de kinderen en jou herinneren wat ze hebben bedacht.</a:t>
            </a:r>
            <a:endParaRPr lang="nl-NL" b="0" dirty="0">
              <a:effectLst/>
              <a:highlight>
                <a:srgbClr val="FFFFFF"/>
              </a:highlight>
            </a:endParaRPr>
          </a:p>
          <a:p>
            <a:br>
              <a:rPr lang="nl-NL" dirty="0">
                <a:highlight>
                  <a:srgbClr val="FFFFFF"/>
                </a:highlight>
              </a:rPr>
            </a:br>
            <a:endParaRPr lang="nl-NL" sz="2800" b="0" dirty="0">
              <a:effectLst/>
              <a:highlight>
                <a:srgbClr val="FFFFFF"/>
              </a:highlight>
            </a:endParaRPr>
          </a:p>
        </p:txBody>
      </p:sp>
      <p:sp>
        <p:nvSpPr>
          <p:cNvPr id="4" name="Tijdelijke aanduiding voor dianummer 3">
            <a:extLst>
              <a:ext uri="{FF2B5EF4-FFF2-40B4-BE49-F238E27FC236}">
                <a16:creationId xmlns:a16="http://schemas.microsoft.com/office/drawing/2014/main" id="{BAD75383-5CB8-762D-1E28-328A0CB3148E}"/>
              </a:ext>
            </a:extLst>
          </p:cNvPr>
          <p:cNvSpPr>
            <a:spLocks noGrp="1"/>
          </p:cNvSpPr>
          <p:nvPr>
            <p:ph type="sldNum" sz="quarter" idx="5"/>
          </p:nvPr>
        </p:nvSpPr>
        <p:spPr/>
        <p:txBody>
          <a:bodyPr/>
          <a:lstStyle/>
          <a:p>
            <a:fld id="{99221851-8B27-403E-9F69-6DC87F97C78B}" type="slidenum">
              <a:rPr lang="nl-NL" smtClean="0"/>
              <a:t>6</a:t>
            </a:fld>
            <a:endParaRPr lang="nl-NL"/>
          </a:p>
        </p:txBody>
      </p:sp>
    </p:spTree>
    <p:extLst>
      <p:ext uri="{BB962C8B-B14F-4D97-AF65-F5344CB8AC3E}">
        <p14:creationId xmlns:p14="http://schemas.microsoft.com/office/powerpoint/2010/main" val="1571589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highlight>
                  <a:srgbClr val="FFFFFF"/>
                </a:highlight>
              </a:rPr>
              <a:t>SLIDE 7-10 | 45 minuten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latin typeface="+mn-lt"/>
                <a:ea typeface="+mn-ea"/>
                <a:cs typeface="+mn-cs"/>
              </a:rPr>
              <a:t>Herinner de kinderen aan de opdracht: de kinderen ontwerpen een nieuwe circusplek voor één van de circusdieren van Circus Lala. Geef de kinderen opdracht om even goed te kijken naar de tekening die ze hebben gemaakt van deze nieuwe circusplek. Vertel dat ze de getekende circusplek met knutselmaterialen (in het klein) gaan namaken.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latin typeface="+mn-lt"/>
                <a:ea typeface="+mn-ea"/>
                <a:cs typeface="+mn-cs"/>
              </a:rPr>
              <a:t>Leg uit dat de circusplek </a:t>
            </a:r>
            <a:r>
              <a:rPr lang="nl-NL" sz="1200" b="1" i="0" u="none" strike="noStrike" kern="1200" dirty="0">
                <a:solidFill>
                  <a:schemeClr val="tx1"/>
                </a:solidFill>
                <a:effectLst/>
                <a:latin typeface="+mn-lt"/>
                <a:ea typeface="+mn-ea"/>
                <a:cs typeface="+mn-cs"/>
              </a:rPr>
              <a:t>stevig</a:t>
            </a:r>
            <a:r>
              <a:rPr lang="nl-NL" sz="1200" b="0" i="0" u="none" strike="noStrike" kern="1200" dirty="0">
                <a:solidFill>
                  <a:schemeClr val="tx1"/>
                </a:solidFill>
                <a:effectLst/>
                <a:latin typeface="+mn-lt"/>
                <a:ea typeface="+mn-ea"/>
                <a:cs typeface="+mn-cs"/>
              </a:rPr>
              <a:t> moet worden, zodat deze niet kan instorten. Laat het vel papier met de twee bekers erop zien. Leg een vel papier op de twee bekers. Laat een gum zien (of ander voorwerp) en stel de volgende vraag: </a:t>
            </a:r>
            <a:r>
              <a:rPr lang="nl-NL" sz="1200" b="0" i="1" u="none" strike="noStrike" kern="1200" dirty="0">
                <a:solidFill>
                  <a:schemeClr val="tx1"/>
                </a:solidFill>
                <a:effectLst/>
                <a:latin typeface="+mn-lt"/>
                <a:ea typeface="+mn-ea"/>
                <a:cs typeface="+mn-cs"/>
              </a:rPr>
              <a:t>Denk je dat de gum blijft liggen? </a:t>
            </a:r>
          </a:p>
          <a:p>
            <a:pPr rtl="0"/>
            <a:endParaRPr lang="nl-NL" sz="1200" b="0" i="1"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Probeer en ontdek dat de gum niet blijft liggen. Het papier is niet stevig genoeg zo. </a:t>
            </a:r>
          </a:p>
          <a:p>
            <a:pPr rtl="0"/>
            <a:r>
              <a:rPr lang="nl-NL" sz="1200" b="0" i="1" u="none" strike="noStrike" kern="1200" dirty="0">
                <a:solidFill>
                  <a:schemeClr val="tx1"/>
                </a:solidFill>
                <a:effectLst/>
                <a:latin typeface="+mn-lt"/>
                <a:ea typeface="+mn-ea"/>
                <a:cs typeface="+mn-cs"/>
              </a:rPr>
              <a:t>Hoe zou het papier wel stevig genoeg kunnen zijn?</a:t>
            </a:r>
            <a:br>
              <a:rPr lang="nl-NL" sz="1800" dirty="0"/>
            </a:br>
            <a:br>
              <a:rPr lang="nl-NL" sz="1800" dirty="0">
                <a:highlight>
                  <a:srgbClr val="FFFFFF"/>
                </a:highlight>
              </a:rPr>
            </a:br>
            <a:endParaRPr lang="nl-NL" b="0" i="0" dirty="0">
              <a:effectLst/>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7</a:t>
            </a:fld>
            <a:endParaRPr lang="nl-NL"/>
          </a:p>
        </p:txBody>
      </p:sp>
    </p:spTree>
    <p:extLst>
      <p:ext uri="{BB962C8B-B14F-4D97-AF65-F5344CB8AC3E}">
        <p14:creationId xmlns:p14="http://schemas.microsoft.com/office/powerpoint/2010/main" val="222888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9C767-FE8D-37A8-93F6-AAE5C07FC89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EF4795-6D32-5DD3-9328-F23421C889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D5113A9-0CF5-AC99-4F6F-FF19CE4A35BD}"/>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Maak daarna met het vel papier een boog tussen de twee bekers. Stel de vraag opnieuw, probeer en ontdek dat de gum blijft liggen. Papier in boogvorm is steviger.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Vouw het papier vervolgens in zigzag en ontdek hoe dat gaat. Papier met zigzag is stevig.</a:t>
            </a:r>
            <a:endParaRPr lang="nl-NL" sz="1800" b="0" dirty="0">
              <a:effectLst/>
              <a:highlight>
                <a:srgbClr val="FFFFFF"/>
              </a:highlight>
            </a:endParaRPr>
          </a:p>
          <a:p>
            <a:br>
              <a:rPr lang="nl-NL" sz="1800" dirty="0">
                <a:highlight>
                  <a:srgbClr val="FFFFFF"/>
                </a:highlight>
              </a:rPr>
            </a:br>
            <a:endParaRPr lang="nl-NL" b="0" i="0" dirty="0">
              <a:effectLst/>
              <a:highlight>
                <a:srgbClr val="FFFFFF"/>
              </a:highlight>
            </a:endParaRPr>
          </a:p>
        </p:txBody>
      </p:sp>
      <p:sp>
        <p:nvSpPr>
          <p:cNvPr id="4" name="Tijdelijke aanduiding voor dianummer 3">
            <a:extLst>
              <a:ext uri="{FF2B5EF4-FFF2-40B4-BE49-F238E27FC236}">
                <a16:creationId xmlns:a16="http://schemas.microsoft.com/office/drawing/2014/main" id="{CA51EE59-42A3-7F90-8580-923E1DCE344B}"/>
              </a:ext>
            </a:extLst>
          </p:cNvPr>
          <p:cNvSpPr>
            <a:spLocks noGrp="1"/>
          </p:cNvSpPr>
          <p:nvPr>
            <p:ph type="sldNum" sz="quarter" idx="5"/>
          </p:nvPr>
        </p:nvSpPr>
        <p:spPr/>
        <p:txBody>
          <a:bodyPr/>
          <a:lstStyle/>
          <a:p>
            <a:fld id="{99221851-8B27-403E-9F69-6DC87F97C78B}" type="slidenum">
              <a:rPr lang="nl-NL" smtClean="0"/>
              <a:t>8</a:t>
            </a:fld>
            <a:endParaRPr lang="nl-NL"/>
          </a:p>
        </p:txBody>
      </p:sp>
    </p:spTree>
    <p:extLst>
      <p:ext uri="{BB962C8B-B14F-4D97-AF65-F5344CB8AC3E}">
        <p14:creationId xmlns:p14="http://schemas.microsoft.com/office/powerpoint/2010/main" val="2248049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0F97B-AC68-F030-2BED-1723F5B5A8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311760-9A74-BEE5-149B-2DFE0CF73B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C5DA05-2409-F754-E5AE-B6142A2E1F41}"/>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Deel scharen uit en geef de kinderen opdracht om de lijnen direct naast hun (gekozen) circusdier in te knippen tot aan de stippellijn. Geef de kinderen opdracht om het werkblad om te draaien en het circusdier langs de stippellijn omhoog te vouwen.</a:t>
            </a:r>
            <a:endParaRPr lang="nl-NL" b="0" dirty="0">
              <a:effectLst/>
              <a:highlight>
                <a:srgbClr val="FFFFFF"/>
              </a:highlight>
            </a:endParaRPr>
          </a:p>
          <a:p>
            <a:br>
              <a:rPr lang="nl-NL" dirty="0">
                <a:highlight>
                  <a:srgbClr val="FFFFFF"/>
                </a:highlight>
              </a:rPr>
            </a:br>
            <a:endParaRPr lang="nl-NL" b="0" i="0" dirty="0">
              <a:effectLst/>
              <a:highlight>
                <a:srgbClr val="FFFFFF"/>
              </a:highlight>
            </a:endParaRPr>
          </a:p>
        </p:txBody>
      </p:sp>
      <p:sp>
        <p:nvSpPr>
          <p:cNvPr id="4" name="Tijdelijke aanduiding voor dianummer 3">
            <a:extLst>
              <a:ext uri="{FF2B5EF4-FFF2-40B4-BE49-F238E27FC236}">
                <a16:creationId xmlns:a16="http://schemas.microsoft.com/office/drawing/2014/main" id="{7BF36DBB-77FE-4FA8-F92A-76C2E21D990A}"/>
              </a:ext>
            </a:extLst>
          </p:cNvPr>
          <p:cNvSpPr>
            <a:spLocks noGrp="1"/>
          </p:cNvSpPr>
          <p:nvPr>
            <p:ph type="sldNum" sz="quarter" idx="5"/>
          </p:nvPr>
        </p:nvSpPr>
        <p:spPr/>
        <p:txBody>
          <a:bodyPr/>
          <a:lstStyle/>
          <a:p>
            <a:fld id="{99221851-8B27-403E-9F69-6DC87F97C78B}" type="slidenum">
              <a:rPr lang="nl-NL" smtClean="0"/>
              <a:t>9</a:t>
            </a:fld>
            <a:endParaRPr lang="nl-NL"/>
          </a:p>
        </p:txBody>
      </p:sp>
    </p:spTree>
    <p:extLst>
      <p:ext uri="{BB962C8B-B14F-4D97-AF65-F5344CB8AC3E}">
        <p14:creationId xmlns:p14="http://schemas.microsoft.com/office/powerpoint/2010/main" val="244796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Herhaal dat de kinderen hun tekening van de circusplek tot leven gaan brengen. Ze gaan hun circusplek (in het klein) maken van knutselmaterialen. Laat zien dat de kinderen de circusplek kunnen bouwen op de achterkant van het werkblad. </a:t>
            </a:r>
            <a:r>
              <a:rPr lang="nl-NL" sz="1200" b="1" i="0" u="none" strike="noStrike" kern="1200" dirty="0">
                <a:solidFill>
                  <a:schemeClr val="tx1"/>
                </a:solidFill>
                <a:effectLst/>
                <a:latin typeface="+mn-lt"/>
                <a:ea typeface="+mn-ea"/>
                <a:cs typeface="+mn-cs"/>
              </a:rPr>
              <a:t>Let op! </a:t>
            </a:r>
            <a:r>
              <a:rPr lang="nl-NL" sz="1200" b="0" i="0" u="none" strike="noStrike" kern="1200" dirty="0">
                <a:solidFill>
                  <a:schemeClr val="tx1"/>
                </a:solidFill>
                <a:effectLst/>
                <a:latin typeface="+mn-lt"/>
                <a:ea typeface="+mn-ea"/>
                <a:cs typeface="+mn-cs"/>
              </a:rPr>
              <a:t>Geef extra uitleg over de driedimensionale werkbladen met de bergen. Zie slide 13.</a:t>
            </a:r>
            <a:endParaRPr lang="nl-NL" sz="1800" b="0" dirty="0">
              <a:effectLst/>
            </a:endParaRPr>
          </a:p>
          <a:p>
            <a:pPr rtl="0"/>
            <a:br>
              <a:rPr lang="nl-NL" sz="1800" b="0" dirty="0">
                <a:effectLst/>
              </a:rPr>
            </a:br>
            <a:r>
              <a:rPr lang="nl-NL" sz="1200" b="0" i="0" u="none" strike="noStrike" kern="1200" dirty="0">
                <a:solidFill>
                  <a:schemeClr val="tx1"/>
                </a:solidFill>
                <a:effectLst/>
                <a:latin typeface="+mn-lt"/>
                <a:ea typeface="+mn-ea"/>
                <a:cs typeface="+mn-cs"/>
              </a:rPr>
              <a:t>Laat de kinderen groep voor groep materialen pakken bij de materiaaltafel: eerst zes materialen. Als alle kinderen zijn geweest, mogen ze nog eens lopen. Loop rond, stel vragen en help kinderen waar nodig op weg. </a:t>
            </a:r>
            <a:endParaRPr lang="nl-NL" sz="1800" b="0" dirty="0">
              <a:effectLst/>
            </a:endParaRPr>
          </a:p>
          <a:p>
            <a:pPr rtl="0"/>
            <a:endParaRPr lang="nl-NL" sz="1800" b="0" dirty="0">
              <a:effectLst/>
            </a:endParaRPr>
          </a:p>
          <a:p>
            <a:pPr rtl="0"/>
            <a:r>
              <a:rPr lang="nl-NL" sz="1200" b="0" i="0" u="none" strike="noStrike" kern="1200" dirty="0">
                <a:solidFill>
                  <a:schemeClr val="tx1"/>
                </a:solidFill>
                <a:effectLst/>
                <a:latin typeface="+mn-lt"/>
                <a:ea typeface="+mn-ea"/>
                <a:cs typeface="+mn-cs"/>
              </a:rPr>
              <a:t>Gespreksvragen:</a:t>
            </a:r>
            <a:endParaRPr lang="nl-NL" sz="1800" b="0" dirty="0">
              <a:effectLst/>
            </a:endParaRP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Wat ben je aan het maken?</a:t>
            </a: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Hoe is jouw circusplek handig voor …? (vul een circusdier in)</a:t>
            </a: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Jouw circusplek is in de lucht / in het bos / op het water / op de bergen. Hoe werkt dat?</a:t>
            </a: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Wat maakt jouw circusplek bijzonder? </a:t>
            </a:r>
          </a:p>
          <a:p>
            <a:pPr marL="171450" indent="-171450" rtl="0" fontAlgn="base">
              <a:buFont typeface="Arial" panose="020B0604020202020204" pitchFamily="34" charset="0"/>
              <a:buChar char="•"/>
            </a:pPr>
            <a:r>
              <a:rPr lang="nl-NL" sz="1200" b="0" i="1" u="none" strike="noStrike" kern="1200" dirty="0">
                <a:solidFill>
                  <a:schemeClr val="tx1"/>
                </a:solidFill>
                <a:effectLst/>
                <a:latin typeface="+mn-lt"/>
                <a:ea typeface="+mn-ea"/>
                <a:cs typeface="+mn-cs"/>
              </a:rPr>
              <a:t>Hoe heb je jouw circusplek stevig gemaakt? </a:t>
            </a:r>
          </a:p>
          <a:p>
            <a:pPr rtl="0"/>
            <a:endParaRPr lang="nl-NL" sz="1800" b="0" dirty="0">
              <a:effectLst/>
            </a:endParaRPr>
          </a:p>
          <a:p>
            <a:pPr rtl="0"/>
            <a:r>
              <a:rPr lang="nl-NL" sz="1200" b="0" i="0" u="none" strike="noStrike" kern="1200" dirty="0">
                <a:solidFill>
                  <a:schemeClr val="tx1"/>
                </a:solidFill>
                <a:effectLst/>
                <a:latin typeface="+mn-lt"/>
                <a:ea typeface="+mn-ea"/>
                <a:cs typeface="+mn-cs"/>
              </a:rPr>
              <a:t>Voel de flow aan, rond het maken af en laat de kinderen opruimen. Leg uit dat de circusplekken op tafel mogen blijven staan.</a:t>
            </a:r>
            <a:endParaRPr lang="nl-NL" sz="1800" b="0" dirty="0">
              <a:effectLst/>
            </a:endParaRPr>
          </a:p>
          <a:p>
            <a:br>
              <a:rPr lang="nl-NL" sz="1800" dirty="0"/>
            </a:br>
            <a:br>
              <a:rPr lang="nl-NL" sz="1800" dirty="0"/>
            </a:br>
            <a:endParaRPr lang="nl-NL" sz="1200" b="0" i="0" u="none" strike="noStrike" dirty="0">
              <a:solidFill>
                <a:srgbClr val="000000"/>
              </a:solidFill>
              <a:effectLst/>
              <a:latin typeface="+mn-l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10</a:t>
            </a:fld>
            <a:endParaRPr lang="nl-NL"/>
          </a:p>
        </p:txBody>
      </p:sp>
    </p:spTree>
    <p:extLst>
      <p:ext uri="{BB962C8B-B14F-4D97-AF65-F5344CB8AC3E}">
        <p14:creationId xmlns:p14="http://schemas.microsoft.com/office/powerpoint/2010/main" val="2998693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70DB9-B484-9FD3-1D28-9EFBD9DCC8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BBACC2-905C-6F76-8602-0A9B9CD31B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7DD8C2-9317-F737-65B2-53C66EE064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highlight>
                  <a:srgbClr val="FFFFFF"/>
                </a:highlight>
              </a:rPr>
              <a:t>SLIDE 11-12 | 15 minuten</a:t>
            </a:r>
          </a:p>
          <a:p>
            <a:pPr rtl="0"/>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Vertel dat je benieuwd bent welke circusplekken de kinderen hebben bedacht. </a:t>
            </a:r>
            <a:r>
              <a:rPr lang="nl-NL" b="0" dirty="0">
                <a:effectLst/>
                <a:highlight>
                  <a:srgbClr val="FFFFFF"/>
                </a:highlight>
              </a:rPr>
              <a:t>Laat </a:t>
            </a:r>
            <a:r>
              <a:rPr lang="nl-NL" sz="1200" b="0" i="0" u="none" strike="noStrike" kern="1200" dirty="0">
                <a:solidFill>
                  <a:schemeClr val="tx1"/>
                </a:solidFill>
                <a:effectLst/>
                <a:highlight>
                  <a:srgbClr val="FFFFFF"/>
                </a:highlight>
                <a:latin typeface="+mn-lt"/>
                <a:ea typeface="+mn-ea"/>
                <a:cs typeface="+mn-cs"/>
              </a:rPr>
              <a:t>de kinderen in tweetallen kort aan elkaar vertellen over hun circusplek. Geef vervolgens een aantal kinderen de beurt om over hun circusplek te vertellen. Stel vragen en sluit af met een applaus. </a:t>
            </a:r>
            <a:endParaRPr lang="nl-NL" b="0" dirty="0">
              <a:effectLst/>
              <a:highlight>
                <a:srgbClr val="FFFFFF"/>
              </a:highlight>
            </a:endParaRPr>
          </a:p>
          <a:p>
            <a:pPr rtl="0"/>
            <a:endParaRPr lang="nl-NL" sz="1200" b="1"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a:t>
            </a:r>
            <a:r>
              <a:rPr lang="nl-NL" sz="1200" b="0" i="0" u="none" strike="noStrike" kern="1200" dirty="0">
                <a:solidFill>
                  <a:schemeClr val="tx1"/>
                </a:solidFill>
                <a:effectLst/>
                <a:highlight>
                  <a:srgbClr val="FFFFFF"/>
                </a:highlight>
                <a:latin typeface="+mn-lt"/>
                <a:ea typeface="+mn-ea"/>
                <a:cs typeface="+mn-cs"/>
              </a:rPr>
              <a:t> Zoek dierenknuffels, zodat de “circusdieren” zelf naar de plannen van de kinderen kunnen luisteren.</a:t>
            </a:r>
            <a:endParaRPr lang="nl-NL" b="0" dirty="0">
              <a:effectLst/>
              <a:highlight>
                <a:srgbClr val="FFFFFF"/>
              </a:highlight>
            </a:endParaRPr>
          </a:p>
          <a:p>
            <a:br>
              <a:rPr lang="nl-NL" dirty="0">
                <a:highlight>
                  <a:srgbClr val="FFFFFF"/>
                </a:highlight>
              </a:rPr>
            </a:br>
            <a:br>
              <a:rPr lang="nl-NL" sz="1800" dirty="0">
                <a:highlight>
                  <a:srgbClr val="FFFFFF"/>
                </a:highlight>
              </a:rPr>
            </a:br>
            <a:endParaRPr lang="nl-NL" sz="1200" b="0" i="0" u="none" strike="noStrike" dirty="0">
              <a:solidFill>
                <a:srgbClr val="000000"/>
              </a:solidFill>
              <a:effectLst/>
              <a:latin typeface="Arial" panose="020B0604020202020204" pitchFamily="34" charset="0"/>
            </a:endParaRPr>
          </a:p>
        </p:txBody>
      </p:sp>
      <p:sp>
        <p:nvSpPr>
          <p:cNvPr id="4" name="Tijdelijke aanduiding voor dianummer 3">
            <a:extLst>
              <a:ext uri="{FF2B5EF4-FFF2-40B4-BE49-F238E27FC236}">
                <a16:creationId xmlns:a16="http://schemas.microsoft.com/office/drawing/2014/main" id="{CCB1D745-FF5A-E98E-A7A3-A9703C437A62}"/>
              </a:ext>
            </a:extLst>
          </p:cNvPr>
          <p:cNvSpPr>
            <a:spLocks noGrp="1"/>
          </p:cNvSpPr>
          <p:nvPr>
            <p:ph type="sldNum" sz="quarter" idx="5"/>
          </p:nvPr>
        </p:nvSpPr>
        <p:spPr/>
        <p:txBody>
          <a:bodyPr/>
          <a:lstStyle/>
          <a:p>
            <a:fld id="{99221851-8B27-403E-9F69-6DC87F97C78B}" type="slidenum">
              <a:rPr lang="nl-NL" smtClean="0"/>
              <a:t>11</a:t>
            </a:fld>
            <a:endParaRPr lang="nl-NL"/>
          </a:p>
        </p:txBody>
      </p:sp>
    </p:spTree>
    <p:extLst>
      <p:ext uri="{BB962C8B-B14F-4D97-AF65-F5344CB8AC3E}">
        <p14:creationId xmlns:p14="http://schemas.microsoft.com/office/powerpoint/2010/main" val="2055696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Rond het presenteren af. Complimenteer de kinderen met hun inzet en creativiteit. Blik terug op de doelen. Stel vragen en geef beurten.</a:t>
            </a:r>
            <a:endParaRPr lang="nl-NL" b="0" dirty="0">
              <a:effectLst/>
            </a:endParaRPr>
          </a:p>
          <a:p>
            <a:pPr rtl="0"/>
            <a:endParaRPr lang="nl-NL" b="0" dirty="0">
              <a:effectLst/>
            </a:endParaRPr>
          </a:p>
          <a:p>
            <a:pPr marL="228600" indent="-228600" rtl="0" fontAlgn="base">
              <a:buFont typeface="+mj-lt"/>
              <a:buAutoNum type="arabicPeriod"/>
            </a:pPr>
            <a:r>
              <a:rPr lang="nl-NL" sz="1200" b="1" i="0" u="none" strike="noStrike" kern="1200" dirty="0">
                <a:solidFill>
                  <a:schemeClr val="tx1"/>
                </a:solidFill>
                <a:effectLst/>
                <a:latin typeface="+mn-lt"/>
                <a:ea typeface="+mn-ea"/>
                <a:cs typeface="+mn-cs"/>
              </a:rPr>
              <a:t>Ik ontdek het probleem van de circusdieren</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Wat is het probleem van de circusdieren? Vertel eens!</a:t>
            </a:r>
            <a:endParaRPr lang="nl-NL" sz="1200" b="0" i="0" u="none" strike="noStrike" kern="1200" dirty="0">
              <a:solidFill>
                <a:schemeClr val="tx1"/>
              </a:solidFill>
              <a:effectLst/>
              <a:latin typeface="+mn-lt"/>
              <a:ea typeface="+mn-ea"/>
              <a:cs typeface="+mn-cs"/>
            </a:endParaRPr>
          </a:p>
          <a:p>
            <a:pPr marL="228600" indent="-228600" rtl="0" fontAlgn="base">
              <a:buFont typeface="+mj-lt"/>
              <a:buAutoNum type="arabicPeriod"/>
            </a:pPr>
            <a:r>
              <a:rPr lang="nl-NL" sz="1200" b="1" i="0" u="none" strike="noStrike" kern="1200" dirty="0">
                <a:solidFill>
                  <a:schemeClr val="tx1"/>
                </a:solidFill>
                <a:effectLst/>
                <a:latin typeface="+mn-lt"/>
                <a:ea typeface="+mn-ea"/>
                <a:cs typeface="+mn-cs"/>
              </a:rPr>
              <a:t>Ik teken en maak een oplossing.</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is het tekenen gegaan? Hoe is het maken gegaan? Wat ging goed? </a:t>
            </a:r>
            <a:endParaRPr lang="nl-NL" sz="1200" b="0" i="0" u="none" strike="noStrike" kern="1200" dirty="0">
              <a:solidFill>
                <a:schemeClr val="tx1"/>
              </a:solidFill>
              <a:effectLst/>
              <a:latin typeface="+mn-lt"/>
              <a:ea typeface="+mn-ea"/>
              <a:cs typeface="+mn-cs"/>
            </a:endParaRPr>
          </a:p>
          <a:p>
            <a:pPr marL="228600" indent="-228600" rtl="0" fontAlgn="base">
              <a:buFont typeface="+mj-lt"/>
              <a:buAutoNum type="arabicPeriod"/>
            </a:pPr>
            <a:r>
              <a:rPr lang="nl-NL" sz="1200" b="1" i="0" u="none" strike="noStrike" kern="1200" dirty="0">
                <a:solidFill>
                  <a:schemeClr val="tx1"/>
                </a:solidFill>
                <a:effectLst/>
                <a:latin typeface="+mn-lt"/>
                <a:ea typeface="+mn-ea"/>
                <a:cs typeface="+mn-cs"/>
              </a:rPr>
              <a:t>Ik bouw stevig</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heb je je circusplek stevig gemaakt? Wat werkt goed?</a:t>
            </a:r>
            <a:endParaRPr lang="nl-NL" sz="1200" b="0" i="0" u="none" strike="noStrike" kern="1200" dirty="0">
              <a:solidFill>
                <a:schemeClr val="tx1"/>
              </a:solidFill>
              <a:effectLst/>
              <a:latin typeface="+mn-lt"/>
              <a:ea typeface="+mn-ea"/>
              <a:cs typeface="+mn-cs"/>
            </a:endParaRPr>
          </a:p>
          <a:p>
            <a:pPr marL="0" indent="0">
              <a:buFont typeface="+mj-lt"/>
              <a:buNone/>
            </a:pPr>
            <a:endParaRPr lang="nl-NL" sz="1200" b="0" i="0" u="none" strike="noStrike" kern="1200" dirty="0">
              <a:solidFill>
                <a:srgbClr val="000000"/>
              </a:solidFill>
              <a:effectLst/>
              <a:latin typeface="Arial" panose="020B0604020202020204" pitchFamily="34" charset="0"/>
              <a:ea typeface="+mn-ea"/>
              <a:cs typeface="+mn-cs"/>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12</a:t>
            </a:fld>
            <a:endParaRPr lang="nl-NL"/>
          </a:p>
        </p:txBody>
      </p:sp>
    </p:spTree>
    <p:extLst>
      <p:ext uri="{BB962C8B-B14F-4D97-AF65-F5344CB8AC3E}">
        <p14:creationId xmlns:p14="http://schemas.microsoft.com/office/powerpoint/2010/main" val="2756913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07040-3AC9-03BC-6B5B-8156DDB44C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F3CF0B-DE8D-89B7-CF2D-FFE04FDE8FF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EAC6EF8-8877-EDB8-6609-15DDB9062C8A}"/>
              </a:ext>
            </a:extLst>
          </p:cNvPr>
          <p:cNvSpPr>
            <a:spLocks noGrp="1"/>
          </p:cNvSpPr>
          <p:nvPr>
            <p:ph type="body" idx="1"/>
          </p:nvPr>
        </p:nvSpPr>
        <p:spPr/>
        <p:txBody>
          <a:bodyPr/>
          <a:lstStyle/>
          <a:p>
            <a:pPr rtl="0" fontAlgn="base"/>
            <a:r>
              <a:rPr lang="nl-NL" sz="1200" b="1" i="0" u="none" strike="noStrike" kern="1200" dirty="0">
                <a:solidFill>
                  <a:schemeClr val="tx1"/>
                </a:solidFill>
                <a:effectLst/>
                <a:highlight>
                  <a:srgbClr val="FFFFFF"/>
                </a:highlight>
                <a:latin typeface="+mn-lt"/>
                <a:ea typeface="+mn-ea"/>
                <a:cs typeface="+mn-cs"/>
              </a:rPr>
              <a:t>Wil je kinderen meer uitdaging bieden? </a:t>
            </a:r>
            <a:endParaRPr lang="nl-NL" sz="1200" b="0" i="0" u="none" strike="noStrike" kern="1200" dirty="0">
              <a:solidFill>
                <a:schemeClr val="tx1"/>
              </a:solidFill>
              <a:effectLst/>
              <a:highlight>
                <a:srgbClr val="FFFFFF"/>
              </a:highlight>
              <a:latin typeface="+mn-lt"/>
              <a:ea typeface="+mn-ea"/>
              <a:cs typeface="+mn-cs"/>
            </a:endParaRPr>
          </a:p>
          <a:p>
            <a:pPr rtl="0" fontAlgn="base"/>
            <a:r>
              <a:rPr lang="nl-NL" sz="1200" b="0" i="0" u="none" strike="noStrike" kern="1200" dirty="0">
                <a:solidFill>
                  <a:schemeClr val="tx1"/>
                </a:solidFill>
                <a:effectLst/>
                <a:highlight>
                  <a:srgbClr val="FFFFFF"/>
                </a:highlight>
                <a:latin typeface="+mn-lt"/>
                <a:ea typeface="+mn-ea"/>
                <a:cs typeface="+mn-cs"/>
              </a:rPr>
              <a:t>Maak het werkblad in de tweede les driedimensionaal. Een driedimensionaal werkblad is lastiger om stevig op te bouwen, omdat de ondergrond niet gelijk is. De kinderen moeten dan goed opletten dat alles stevig blijft staan en niet omvalt.</a:t>
            </a:r>
          </a:p>
          <a:p>
            <a:pPr rtl="0" fontAlgn="base"/>
            <a:endParaRPr lang="nl-NL" sz="1200" b="0" i="0" u="none" strike="noStrike" kern="1200" dirty="0">
              <a:solidFill>
                <a:schemeClr val="tx1"/>
              </a:solidFill>
              <a:effectLst/>
              <a:highlight>
                <a:srgbClr val="FFFFFF"/>
              </a:highlight>
              <a:latin typeface="+mn-lt"/>
              <a:ea typeface="+mn-ea"/>
              <a:cs typeface="+mn-cs"/>
            </a:endParaRPr>
          </a:p>
          <a:p>
            <a:pPr rtl="0" fontAlgn="base"/>
            <a:r>
              <a:rPr lang="nl-NL" sz="1200" b="0" i="0" u="none" strike="noStrike" kern="1200" dirty="0">
                <a:solidFill>
                  <a:schemeClr val="tx1"/>
                </a:solidFill>
                <a:effectLst/>
                <a:highlight>
                  <a:srgbClr val="FFFFFF"/>
                </a:highlight>
                <a:latin typeface="+mn-lt"/>
                <a:ea typeface="+mn-ea"/>
                <a:cs typeface="+mn-cs"/>
              </a:rPr>
              <a:t>Stappenplan:</a:t>
            </a:r>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nl-NL" sz="1200" b="0" i="0" u="none" strike="noStrike" kern="1200" dirty="0">
                <a:solidFill>
                  <a:schemeClr val="tx1"/>
                </a:solidFill>
                <a:effectLst/>
                <a:highlight>
                  <a:srgbClr val="FFFFFF"/>
                </a:highlight>
                <a:latin typeface="+mn-lt"/>
                <a:ea typeface="+mn-ea"/>
                <a:cs typeface="+mn-cs"/>
              </a:rPr>
              <a:t>Vouw het blad over de witte stippellijnen dubbel (met de stippellijn naar buiten).</a:t>
            </a:r>
          </a:p>
          <a:p>
            <a:pPr marL="228600" indent="-228600" rtl="0" fontAlgn="base">
              <a:buFont typeface="+mj-lt"/>
              <a:buAutoNum type="arabicPeriod"/>
            </a:pPr>
            <a:r>
              <a:rPr lang="nl-NL" sz="1200" b="0" i="0" u="none" strike="noStrike" kern="1200" dirty="0">
                <a:solidFill>
                  <a:schemeClr val="tx1"/>
                </a:solidFill>
                <a:effectLst/>
                <a:highlight>
                  <a:srgbClr val="FFFFFF"/>
                </a:highlight>
                <a:latin typeface="+mn-lt"/>
                <a:ea typeface="+mn-ea"/>
                <a:cs typeface="+mn-cs"/>
              </a:rPr>
              <a:t>Vouw weer open. Knip met een schaar de witte doorgetrokken lijnen in.</a:t>
            </a:r>
          </a:p>
          <a:p>
            <a:pPr marL="228600" indent="-228600" rtl="0" fontAlgn="base">
              <a:buFont typeface="+mj-lt"/>
              <a:buAutoNum type="arabicPeriod"/>
            </a:pPr>
            <a:r>
              <a:rPr lang="nl-NL" sz="1200" b="0" i="0" u="none" strike="noStrike" kern="1200" dirty="0">
                <a:solidFill>
                  <a:schemeClr val="tx1"/>
                </a:solidFill>
                <a:effectLst/>
                <a:highlight>
                  <a:srgbClr val="FFFFFF"/>
                </a:highlight>
                <a:latin typeface="+mn-lt"/>
                <a:ea typeface="+mn-ea"/>
                <a:cs typeface="+mn-cs"/>
              </a:rPr>
              <a:t>Vouw de zijflappen zoals op de foto (omgekeerd ten opzichte van elkaar).</a:t>
            </a:r>
          </a:p>
          <a:p>
            <a:pPr marL="228600" indent="-228600" rtl="0" fontAlgn="base">
              <a:buFont typeface="+mj-lt"/>
              <a:buAutoNum type="arabicPeriod"/>
            </a:pPr>
            <a:r>
              <a:rPr lang="nl-NL" sz="1200" b="0" i="0" u="none" strike="noStrike" kern="1200" dirty="0">
                <a:solidFill>
                  <a:schemeClr val="tx1"/>
                </a:solidFill>
                <a:effectLst/>
                <a:highlight>
                  <a:srgbClr val="FFFFFF"/>
                </a:highlight>
                <a:latin typeface="+mn-lt"/>
                <a:ea typeface="+mn-ea"/>
                <a:cs typeface="+mn-cs"/>
              </a:rPr>
              <a:t>Plak de zijflappen aan de binnenkant vast met </a:t>
            </a:r>
            <a:r>
              <a:rPr lang="nl-NL" sz="1200" b="0" i="0" u="none" strike="noStrike" kern="1200" dirty="0" err="1">
                <a:solidFill>
                  <a:schemeClr val="tx1"/>
                </a:solidFill>
                <a:effectLst/>
                <a:highlight>
                  <a:srgbClr val="FFFFFF"/>
                </a:highlight>
                <a:latin typeface="+mn-lt"/>
                <a:ea typeface="+mn-ea"/>
                <a:cs typeface="+mn-cs"/>
              </a:rPr>
              <a:t>schilderstape</a:t>
            </a:r>
            <a:r>
              <a:rPr lang="nl-NL" sz="1200" b="0" i="0" u="none" strike="noStrike" kern="1200" dirty="0">
                <a:solidFill>
                  <a:schemeClr val="tx1"/>
                </a:solidFill>
                <a:effectLst/>
                <a:highlight>
                  <a:srgbClr val="FFFFFF"/>
                </a:highlight>
                <a:latin typeface="+mn-lt"/>
                <a:ea typeface="+mn-ea"/>
                <a:cs typeface="+mn-cs"/>
              </a:rPr>
              <a:t>.</a:t>
            </a:r>
          </a:p>
          <a:p>
            <a:endParaRPr lang="nl-NL" dirty="0">
              <a:highlight>
                <a:srgbClr val="FFFFFF"/>
              </a:highlight>
            </a:endParaRPr>
          </a:p>
        </p:txBody>
      </p:sp>
      <p:sp>
        <p:nvSpPr>
          <p:cNvPr id="4" name="Tijdelijke aanduiding voor dianummer 3">
            <a:extLst>
              <a:ext uri="{FF2B5EF4-FFF2-40B4-BE49-F238E27FC236}">
                <a16:creationId xmlns:a16="http://schemas.microsoft.com/office/drawing/2014/main" id="{67F606EA-2796-45B6-F6D0-90470A4A7A6E}"/>
              </a:ext>
            </a:extLst>
          </p:cNvPr>
          <p:cNvSpPr>
            <a:spLocks noGrp="1"/>
          </p:cNvSpPr>
          <p:nvPr>
            <p:ph type="sldNum" sz="quarter" idx="5"/>
          </p:nvPr>
        </p:nvSpPr>
        <p:spPr/>
        <p:txBody>
          <a:bodyPr/>
          <a:lstStyle/>
          <a:p>
            <a:fld id="{99221851-8B27-403E-9F69-6DC87F97C78B}" type="slidenum">
              <a:rPr lang="nl-NL" smtClean="0"/>
              <a:t>13</a:t>
            </a:fld>
            <a:endParaRPr lang="nl-NL"/>
          </a:p>
        </p:txBody>
      </p:sp>
    </p:spTree>
    <p:extLst>
      <p:ext uri="{BB962C8B-B14F-4D97-AF65-F5344CB8AC3E}">
        <p14:creationId xmlns:p14="http://schemas.microsoft.com/office/powerpoint/2010/main" val="3851475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 1 groot v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a:prstGeom prst="rect">
            <a:avLst/>
          </a:prstGeom>
        </p:spPr>
        <p:txBody>
          <a:bodyPr/>
          <a:lstStyle>
            <a:lvl1pPr>
              <a:defRPr>
                <a:solidFill>
                  <a:schemeClr val="bg2"/>
                </a:solidFill>
              </a:defRPr>
            </a:lvl1p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‹nr.›</a:t>
            </a:fld>
            <a:endParaRPr lang="nl-NL"/>
          </a:p>
        </p:txBody>
      </p:sp>
      <p:sp>
        <p:nvSpPr>
          <p:cNvPr id="8" name="Tekstvak 7">
            <a:extLst>
              <a:ext uri="{FF2B5EF4-FFF2-40B4-BE49-F238E27FC236}">
                <a16:creationId xmlns:a16="http://schemas.microsoft.com/office/drawing/2014/main" id="{F1DE7EBF-696A-94B6-E92C-2BA8E5AC5395}"/>
              </a:ext>
            </a:extLst>
          </p:cNvPr>
          <p:cNvSpPr txBox="1"/>
          <p:nvPr userDrawn="1"/>
        </p:nvSpPr>
        <p:spPr>
          <a:xfrm>
            <a:off x="2560864" y="6453592"/>
            <a:ext cx="7070272" cy="338554"/>
          </a:xfrm>
          <a:prstGeom prst="rect">
            <a:avLst/>
          </a:prstGeom>
          <a:noFill/>
        </p:spPr>
        <p:txBody>
          <a:bodyPr wrap="square" rtlCol="0">
            <a:spAutoFit/>
          </a:bodyPr>
          <a:lstStyle/>
          <a:p>
            <a:pPr algn="ctr"/>
            <a:r>
              <a:rPr lang="nl-NL" sz="1600" dirty="0" err="1">
                <a:solidFill>
                  <a:schemeClr val="bg1"/>
                </a:solidFill>
                <a:latin typeface="+mn-lt"/>
              </a:rPr>
              <a:t>Ontwerpbox</a:t>
            </a:r>
            <a:r>
              <a:rPr lang="nl-NL" sz="1600" dirty="0">
                <a:solidFill>
                  <a:schemeClr val="bg1"/>
                </a:solidFill>
                <a:latin typeface="+mn-lt"/>
              </a:rPr>
              <a:t> circus © www.ontwerpenindeklas.nl</a:t>
            </a:r>
            <a:endParaRPr lang="nl-NL" sz="1400" dirty="0">
              <a:solidFill>
                <a:schemeClr val="bg1"/>
              </a:solidFill>
              <a:latin typeface="+mn-lt"/>
            </a:endParaRPr>
          </a:p>
        </p:txBody>
      </p:sp>
    </p:spTree>
    <p:extLst>
      <p:ext uri="{BB962C8B-B14F-4D97-AF65-F5344CB8AC3E}">
        <p14:creationId xmlns:p14="http://schemas.microsoft.com/office/powerpoint/2010/main" val="1914093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3BA4-552A-D9C1-9079-467945AF2AD1}"/>
              </a:ext>
            </a:extLst>
          </p:cNvPr>
          <p:cNvSpPr>
            <a:spLocks noGrp="1"/>
          </p:cNvSpPr>
          <p:nvPr>
            <p:ph type="title"/>
          </p:nvPr>
        </p:nvSpPr>
        <p:spPr>
          <a:xfrm>
            <a:off x="1567543" y="337693"/>
            <a:ext cx="9786257" cy="448691"/>
          </a:xfrm>
          <a:prstGeom prst="rect">
            <a:avLst/>
          </a:prstGeom>
        </p:spPr>
        <p:txBody>
          <a:bodyPr/>
          <a:lstStyle/>
          <a:p>
            <a:r>
              <a:rPr lang="en-US" dirty="0"/>
              <a:t>Click to edit Master title style</a:t>
            </a:r>
            <a:endParaRPr lang="nl-NL" dirty="0"/>
          </a:p>
        </p:txBody>
      </p:sp>
      <p:sp>
        <p:nvSpPr>
          <p:cNvPr id="3" name="Footer Placeholder 2">
            <a:extLst>
              <a:ext uri="{FF2B5EF4-FFF2-40B4-BE49-F238E27FC236}">
                <a16:creationId xmlns:a16="http://schemas.microsoft.com/office/drawing/2014/main" id="{EB9B5C29-9A3A-41AF-2BC1-60CE8D778F07}"/>
              </a:ext>
            </a:extLst>
          </p:cNvPr>
          <p:cNvSpPr>
            <a:spLocks noGrp="1"/>
          </p:cNvSpPr>
          <p:nvPr>
            <p:ph type="ftr" sz="quarter" idx="10"/>
          </p:nvPr>
        </p:nvSpPr>
        <p:spPr/>
        <p:txBody>
          <a:body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4" name="Slide Number Placeholder 3">
            <a:extLst>
              <a:ext uri="{FF2B5EF4-FFF2-40B4-BE49-F238E27FC236}">
                <a16:creationId xmlns:a16="http://schemas.microsoft.com/office/drawing/2014/main" id="{21B96BC8-E68B-B60C-E21C-09C79D6CD296}"/>
              </a:ext>
            </a:extLst>
          </p:cNvPr>
          <p:cNvSpPr>
            <a:spLocks noGrp="1"/>
          </p:cNvSpPr>
          <p:nvPr>
            <p:ph type="sldNum" sz="quarter" idx="11"/>
          </p:nvPr>
        </p:nvSpPr>
        <p:spPr/>
        <p:txBody>
          <a:bodyPr/>
          <a:lstStyle/>
          <a:p>
            <a:fld id="{0FEE96EB-7838-4049-BD21-F85F16568D66}" type="slidenum">
              <a:rPr lang="nl-NL" smtClean="0"/>
              <a:pPr/>
              <a:t>‹nr.›</a:t>
            </a:fld>
            <a:endParaRPr lang="nl-NL" dirty="0"/>
          </a:p>
        </p:txBody>
      </p:sp>
    </p:spTree>
    <p:extLst>
      <p:ext uri="{BB962C8B-B14F-4D97-AF65-F5344CB8AC3E}">
        <p14:creationId xmlns:p14="http://schemas.microsoft.com/office/powerpoint/2010/main" val="2952546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8993-7A11-7423-C5E9-32C006446DBD}"/>
              </a:ext>
            </a:extLst>
          </p:cNvPr>
          <p:cNvSpPr>
            <a:spLocks noGrp="1"/>
          </p:cNvSpPr>
          <p:nvPr>
            <p:ph type="title"/>
          </p:nvPr>
        </p:nvSpPr>
        <p:spPr>
          <a:xfrm>
            <a:off x="1601918" y="337693"/>
            <a:ext cx="9751881" cy="448691"/>
          </a:xfrm>
          <a:prstGeom prst="rect">
            <a:avLst/>
          </a:prstGeom>
        </p:spPr>
        <p:txBody>
          <a:bodyPr/>
          <a:lstStyle/>
          <a:p>
            <a:r>
              <a:rPr lang="en-US"/>
              <a:t>Click to edit Master title style</a:t>
            </a:r>
            <a:endParaRPr lang="nl-NL"/>
          </a:p>
        </p:txBody>
      </p:sp>
      <p:sp>
        <p:nvSpPr>
          <p:cNvPr id="4" name="Slide Number Placeholder 3">
            <a:extLst>
              <a:ext uri="{FF2B5EF4-FFF2-40B4-BE49-F238E27FC236}">
                <a16:creationId xmlns:a16="http://schemas.microsoft.com/office/drawing/2014/main" id="{F827729C-A802-DFCB-808D-634BBD0210B0}"/>
              </a:ext>
            </a:extLst>
          </p:cNvPr>
          <p:cNvSpPr>
            <a:spLocks noGrp="1"/>
          </p:cNvSpPr>
          <p:nvPr>
            <p:ph type="sldNum" sz="quarter" idx="11"/>
          </p:nvPr>
        </p:nvSpPr>
        <p:spPr/>
        <p:txBody>
          <a:bodyPr/>
          <a:lstStyle/>
          <a:p>
            <a:fld id="{0FEE96EB-7838-4049-BD21-F85F16568D66}" type="slidenum">
              <a:rPr lang="nl-NL" smtClean="0"/>
              <a:pPr/>
              <a:t>‹nr.›</a:t>
            </a:fld>
            <a:endParaRPr lang="nl-NL" dirty="0"/>
          </a:p>
        </p:txBody>
      </p:sp>
      <p:sp>
        <p:nvSpPr>
          <p:cNvPr id="5" name="Footer Placeholder 4">
            <a:extLst>
              <a:ext uri="{FF2B5EF4-FFF2-40B4-BE49-F238E27FC236}">
                <a16:creationId xmlns:a16="http://schemas.microsoft.com/office/drawing/2014/main" id="{29CDAED3-E2A1-7B93-DA20-F000D3E89DA3}"/>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Tree>
    <p:extLst>
      <p:ext uri="{BB962C8B-B14F-4D97-AF65-F5344CB8AC3E}">
        <p14:creationId xmlns:p14="http://schemas.microsoft.com/office/powerpoint/2010/main" val="263488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 1 groot v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a:prstGeom prst="rect">
            <a:avLst/>
          </a:prstGeom>
        </p:spPr>
        <p:txBody>
          <a:bodyPr/>
          <a:lstStyle>
            <a:lvl1pPr>
              <a:defRPr>
                <a:solidFill>
                  <a:schemeClr val="bg2"/>
                </a:solidFill>
              </a:defRPr>
            </a:lvl1p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‹nr.›</a:t>
            </a:fld>
            <a:endParaRPr lang="nl-NL"/>
          </a:p>
        </p:txBody>
      </p:sp>
      <p:sp>
        <p:nvSpPr>
          <p:cNvPr id="3" name="Footer Placeholder 4">
            <a:extLst>
              <a:ext uri="{FF2B5EF4-FFF2-40B4-BE49-F238E27FC236}">
                <a16:creationId xmlns:a16="http://schemas.microsoft.com/office/drawing/2014/main" id="{E32F837B-2EC7-F622-5398-9729754899FA}"/>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Tree>
    <p:extLst>
      <p:ext uri="{BB962C8B-B14F-4D97-AF65-F5344CB8AC3E}">
        <p14:creationId xmlns:p14="http://schemas.microsoft.com/office/powerpoint/2010/main" val="13766349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E8311D-ABAE-6BA1-F018-0E01FA235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Footer Placeholder 4">
            <a:extLst>
              <a:ext uri="{FF2B5EF4-FFF2-40B4-BE49-F238E27FC236}">
                <a16:creationId xmlns:a16="http://schemas.microsoft.com/office/drawing/2014/main" id="{4498A1E7-9C0A-7549-A3BC-45719E97B247}"/>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600" dirty="0">
              <a:solidFill>
                <a:schemeClr val="bg1"/>
              </a:solidFill>
              <a:latin typeface="+mn-lt"/>
            </a:endParaRPr>
          </a:p>
        </p:txBody>
      </p:sp>
      <p:sp>
        <p:nvSpPr>
          <p:cNvPr id="9" name="Freeform: Shape 8">
            <a:extLst>
              <a:ext uri="{FF2B5EF4-FFF2-40B4-BE49-F238E27FC236}">
                <a16:creationId xmlns:a16="http://schemas.microsoft.com/office/drawing/2014/main" id="{32F045B0-178D-BA89-D3C3-329CF873DD6A}"/>
              </a:ext>
            </a:extLst>
          </p:cNvPr>
          <p:cNvSpPr/>
          <p:nvPr userDrawn="1"/>
        </p:nvSpPr>
        <p:spPr>
          <a:xfrm>
            <a:off x="228600" y="960139"/>
            <a:ext cx="11636693" cy="5403990"/>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143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‹nr.›</a:t>
            </a:fld>
            <a:endParaRPr lang="nl-NL" dirty="0"/>
          </a:p>
        </p:txBody>
      </p:sp>
      <p:pic>
        <p:nvPicPr>
          <p:cNvPr id="7" name="Afbeelding 1">
            <a:extLst>
              <a:ext uri="{FF2B5EF4-FFF2-40B4-BE49-F238E27FC236}">
                <a16:creationId xmlns:a16="http://schemas.microsoft.com/office/drawing/2014/main" id="{2C75F667-62D0-10B3-E08D-E36183A43F8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25089" y="61368"/>
            <a:ext cx="822347" cy="822347"/>
          </a:xfrm>
          <a:prstGeom prst="rect">
            <a:avLst/>
          </a:prstGeom>
        </p:spPr>
      </p:pic>
      <p:pic>
        <p:nvPicPr>
          <p:cNvPr id="4" name="Google Shape;54;p13">
            <a:extLst>
              <a:ext uri="{FF2B5EF4-FFF2-40B4-BE49-F238E27FC236}">
                <a16:creationId xmlns:a16="http://schemas.microsoft.com/office/drawing/2014/main" id="{74203998-8BC0-7BE8-93C2-D947969F1322}"/>
              </a:ext>
            </a:extLst>
          </p:cNvPr>
          <p:cNvPicPr preferRelativeResize="0"/>
          <p:nvPr userDrawn="1"/>
        </p:nvPicPr>
        <p:blipFill>
          <a:blip r:embed="rId4"/>
          <a:srcRect/>
          <a:stretch/>
        </p:blipFill>
        <p:spPr>
          <a:xfrm>
            <a:off x="11464119" y="6161484"/>
            <a:ext cx="622250" cy="592098"/>
          </a:xfrm>
          <a:prstGeom prst="rect">
            <a:avLst/>
          </a:prstGeom>
          <a:noFill/>
          <a:ln>
            <a:noFill/>
          </a:ln>
        </p:spPr>
      </p:pic>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574419" y="303051"/>
            <a:ext cx="9731255"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Tree>
    <p:extLst>
      <p:ext uri="{BB962C8B-B14F-4D97-AF65-F5344CB8AC3E}">
        <p14:creationId xmlns:p14="http://schemas.microsoft.com/office/powerpoint/2010/main" val="2594457940"/>
      </p:ext>
    </p:extLst>
  </p:cSld>
  <p:clrMap bg1="lt1" tx1="dk1" bg2="lt2" tx2="dk2" accent1="accent1" accent2="accent2" accent3="accent3" accent4="accent4" accent5="accent5" accent6="accent6" hlink="hlink" folHlink="folHlink"/>
  <p:sldLayoutIdLst>
    <p:sldLayoutId id="2147483650" r:id="rId1"/>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01918" y="337693"/>
            <a:ext cx="9751881"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B7E8311D-ABAE-6BA1-F018-0E01FA235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Footer Placeholder 4">
            <a:extLst>
              <a:ext uri="{FF2B5EF4-FFF2-40B4-BE49-F238E27FC236}">
                <a16:creationId xmlns:a16="http://schemas.microsoft.com/office/drawing/2014/main" id="{4498A1E7-9C0A-7549-A3BC-45719E97B247}"/>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‹nr.›</a:t>
            </a:fld>
            <a:endParaRPr lang="nl-NL" dirty="0"/>
          </a:p>
        </p:txBody>
      </p:sp>
      <p:sp>
        <p:nvSpPr>
          <p:cNvPr id="4" name="Freeform: Shape 5">
            <a:extLst>
              <a:ext uri="{FF2B5EF4-FFF2-40B4-BE49-F238E27FC236}">
                <a16:creationId xmlns:a16="http://schemas.microsoft.com/office/drawing/2014/main" id="{C7A0B07D-6C4B-740F-DB3B-065882226539}"/>
              </a:ext>
            </a:extLst>
          </p:cNvPr>
          <p:cNvSpPr/>
          <p:nvPr userDrawn="1"/>
        </p:nvSpPr>
        <p:spPr>
          <a:xfrm>
            <a:off x="217101" y="988553"/>
            <a:ext cx="7302379" cy="537333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Google Shape;54;p13">
            <a:extLst>
              <a:ext uri="{FF2B5EF4-FFF2-40B4-BE49-F238E27FC236}">
                <a16:creationId xmlns:a16="http://schemas.microsoft.com/office/drawing/2014/main" id="{3704F7AE-4DB6-7D36-F17C-A1995F369543}"/>
              </a:ext>
            </a:extLst>
          </p:cNvPr>
          <p:cNvPicPr preferRelativeResize="0"/>
          <p:nvPr userDrawn="1"/>
        </p:nvPicPr>
        <p:blipFill>
          <a:blip r:embed="rId3"/>
          <a:srcRect/>
          <a:stretch/>
        </p:blipFill>
        <p:spPr>
          <a:xfrm>
            <a:off x="11464119" y="6161484"/>
            <a:ext cx="622250" cy="592098"/>
          </a:xfrm>
          <a:prstGeom prst="rect">
            <a:avLst/>
          </a:prstGeom>
          <a:noFill/>
          <a:ln>
            <a:noFill/>
          </a:ln>
        </p:spPr>
      </p:pic>
      <p:pic>
        <p:nvPicPr>
          <p:cNvPr id="10" name="Afbeelding 1">
            <a:extLst>
              <a:ext uri="{FF2B5EF4-FFF2-40B4-BE49-F238E27FC236}">
                <a16:creationId xmlns:a16="http://schemas.microsoft.com/office/drawing/2014/main" id="{69E0A0B4-8971-4DBC-52B0-C8EEBD9979F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25089" y="61368"/>
            <a:ext cx="822347" cy="822347"/>
          </a:xfrm>
          <a:prstGeom prst="rect">
            <a:avLst/>
          </a:prstGeom>
        </p:spPr>
      </p:pic>
    </p:spTree>
    <p:extLst>
      <p:ext uri="{BB962C8B-B14F-4D97-AF65-F5344CB8AC3E}">
        <p14:creationId xmlns:p14="http://schemas.microsoft.com/office/powerpoint/2010/main" val="807612115"/>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2" name="Freeform: Shape 5">
            <a:extLst>
              <a:ext uri="{FF2B5EF4-FFF2-40B4-BE49-F238E27FC236}">
                <a16:creationId xmlns:a16="http://schemas.microsoft.com/office/drawing/2014/main" id="{FAA7E86D-2A04-39BB-4DD2-7524A5B67063}"/>
              </a:ext>
            </a:extLst>
          </p:cNvPr>
          <p:cNvSpPr/>
          <p:nvPr userDrawn="1"/>
        </p:nvSpPr>
        <p:spPr>
          <a:xfrm>
            <a:off x="4664533" y="1783080"/>
            <a:ext cx="7302379" cy="457880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15668" y="337693"/>
            <a:ext cx="9738131"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5" name="Footer Placeholder 4">
            <a:extLst>
              <a:ext uri="{FF2B5EF4-FFF2-40B4-BE49-F238E27FC236}">
                <a16:creationId xmlns:a16="http://schemas.microsoft.com/office/drawing/2014/main" id="{4498A1E7-9C0A-7549-A3BC-45719E97B247}"/>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‹nr.›</a:t>
            </a:fld>
            <a:endParaRPr lang="nl-NL" dirty="0"/>
          </a:p>
        </p:txBody>
      </p:sp>
      <p:pic>
        <p:nvPicPr>
          <p:cNvPr id="7" name="Google Shape;54;p13">
            <a:extLst>
              <a:ext uri="{FF2B5EF4-FFF2-40B4-BE49-F238E27FC236}">
                <a16:creationId xmlns:a16="http://schemas.microsoft.com/office/drawing/2014/main" id="{81EC4E01-6C99-E1A5-C911-C824528925F1}"/>
              </a:ext>
            </a:extLst>
          </p:cNvPr>
          <p:cNvPicPr preferRelativeResize="0"/>
          <p:nvPr userDrawn="1"/>
        </p:nvPicPr>
        <p:blipFill>
          <a:blip r:embed="rId3"/>
          <a:srcRect/>
          <a:stretch/>
        </p:blipFill>
        <p:spPr>
          <a:xfrm>
            <a:off x="11464119" y="6161484"/>
            <a:ext cx="622250" cy="592098"/>
          </a:xfrm>
          <a:prstGeom prst="rect">
            <a:avLst/>
          </a:prstGeom>
          <a:noFill/>
          <a:ln>
            <a:noFill/>
          </a:ln>
        </p:spPr>
      </p:pic>
      <p:pic>
        <p:nvPicPr>
          <p:cNvPr id="8" name="Afbeelding 1">
            <a:extLst>
              <a:ext uri="{FF2B5EF4-FFF2-40B4-BE49-F238E27FC236}">
                <a16:creationId xmlns:a16="http://schemas.microsoft.com/office/drawing/2014/main" id="{1E576E69-179C-610C-F597-F98809C61DE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25089" y="61368"/>
            <a:ext cx="822347" cy="822347"/>
          </a:xfrm>
          <a:prstGeom prst="rect">
            <a:avLst/>
          </a:prstGeom>
        </p:spPr>
      </p:pic>
    </p:spTree>
    <p:extLst>
      <p:ext uri="{BB962C8B-B14F-4D97-AF65-F5344CB8AC3E}">
        <p14:creationId xmlns:p14="http://schemas.microsoft.com/office/powerpoint/2010/main" val="2707561223"/>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560668" y="337693"/>
            <a:ext cx="9793132"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‹nr.›</a:t>
            </a:fld>
            <a:endParaRPr lang="nl-NL" dirty="0"/>
          </a:p>
        </p:txBody>
      </p:sp>
      <p:pic>
        <p:nvPicPr>
          <p:cNvPr id="7" name="Google Shape;54;p13">
            <a:extLst>
              <a:ext uri="{FF2B5EF4-FFF2-40B4-BE49-F238E27FC236}">
                <a16:creationId xmlns:a16="http://schemas.microsoft.com/office/drawing/2014/main" id="{62B55DC8-9230-0FAB-FA20-B790419E86E7}"/>
              </a:ext>
            </a:extLst>
          </p:cNvPr>
          <p:cNvPicPr preferRelativeResize="0"/>
          <p:nvPr userDrawn="1"/>
        </p:nvPicPr>
        <p:blipFill>
          <a:blip r:embed="rId3"/>
          <a:srcRect/>
          <a:stretch/>
        </p:blipFill>
        <p:spPr>
          <a:xfrm>
            <a:off x="11464119" y="6161484"/>
            <a:ext cx="622250" cy="592098"/>
          </a:xfrm>
          <a:prstGeom prst="rect">
            <a:avLst/>
          </a:prstGeom>
          <a:noFill/>
          <a:ln>
            <a:noFill/>
          </a:ln>
        </p:spPr>
      </p:pic>
      <p:sp>
        <p:nvSpPr>
          <p:cNvPr id="3" name="Footer Placeholder 4">
            <a:extLst>
              <a:ext uri="{FF2B5EF4-FFF2-40B4-BE49-F238E27FC236}">
                <a16:creationId xmlns:a16="http://schemas.microsoft.com/office/drawing/2014/main" id="{2BF7A1C8-FD2E-B950-CCD3-2C58B4AA45C0}"/>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pic>
        <p:nvPicPr>
          <p:cNvPr id="8" name="Afbeelding 1">
            <a:extLst>
              <a:ext uri="{FF2B5EF4-FFF2-40B4-BE49-F238E27FC236}">
                <a16:creationId xmlns:a16="http://schemas.microsoft.com/office/drawing/2014/main" id="{FB41F2D2-D3DE-4036-41F0-A213BAD4C49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25089" y="61368"/>
            <a:ext cx="822347" cy="822347"/>
          </a:xfrm>
          <a:prstGeom prst="rect">
            <a:avLst/>
          </a:prstGeom>
        </p:spPr>
      </p:pic>
    </p:spTree>
    <p:extLst>
      <p:ext uri="{BB962C8B-B14F-4D97-AF65-F5344CB8AC3E}">
        <p14:creationId xmlns:p14="http://schemas.microsoft.com/office/powerpoint/2010/main" val="3778354131"/>
      </p:ext>
    </p:extLst>
  </p:cSld>
  <p:clrMap bg1="lt1" tx1="dk1" bg2="lt2" tx2="dk2" accent1="accent1" accent2="accent2" accent3="accent3" accent4="accent4" accent5="accent5" accent6="accent6" hlink="hlink" folHlink="folHlink"/>
  <p:sldLayoutIdLst>
    <p:sldLayoutId id="2147483668" r:id="rId1"/>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1.jpeg"/><Relationship Id="rId11" Type="http://schemas.openxmlformats.org/officeDocument/2006/relationships/image" Target="../media/image14.png"/><Relationship Id="rId5" Type="http://schemas.openxmlformats.org/officeDocument/2006/relationships/image" Target="../media/image20.jpeg"/><Relationship Id="rId10" Type="http://schemas.openxmlformats.org/officeDocument/2006/relationships/image" Target="../media/image13.png"/><Relationship Id="rId4" Type="http://schemas.openxmlformats.org/officeDocument/2006/relationships/image" Target="../media/image19.jpe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4">
            <a:extLst>
              <a:ext uri="{FF2B5EF4-FFF2-40B4-BE49-F238E27FC236}">
                <a16:creationId xmlns:a16="http://schemas.microsoft.com/office/drawing/2014/main" id="{72774667-4626-1DC1-83BD-6E0CB40B4C76}"/>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 t="-26000" r="-1000" b="-16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9FC5C009-2054-7114-0A46-F46ED45F12A8}"/>
              </a:ext>
            </a:extLst>
          </p:cNvPr>
          <p:cNvSpPr>
            <a:spLocks noGrp="1"/>
          </p:cNvSpPr>
          <p:nvPr>
            <p:ph type="title"/>
          </p:nvPr>
        </p:nvSpPr>
        <p:spPr>
          <a:noFill/>
          <a:ln>
            <a:noFill/>
          </a:ln>
        </p:spPr>
        <p:txBody>
          <a:bodyPr>
            <a:normAutofit fontScale="90000"/>
          </a:bodyPr>
          <a:lstStyle/>
          <a:p>
            <a:r>
              <a:rPr lang="en-GB" dirty="0">
                <a:effectLst>
                  <a:outerShdw blurRad="50800" dist="38100" dir="2700000" algn="tl" rotWithShape="0">
                    <a:prstClr val="black">
                      <a:alpha val="40000"/>
                    </a:prstClr>
                  </a:outerShdw>
                </a:effectLst>
              </a:rPr>
              <a:t>ONTWERPBOX CIRCUS</a:t>
            </a:r>
            <a:endParaRPr lang="nl-NL" dirty="0">
              <a:solidFill>
                <a:schemeClr val="bg2"/>
              </a:solidFill>
              <a:effectLst>
                <a:outerShdw blurRad="50800" dist="38100" dir="2700000" algn="tl" rotWithShape="0">
                  <a:prstClr val="black">
                    <a:alpha val="40000"/>
                  </a:prstClr>
                </a:outerShdw>
              </a:effectLst>
            </a:endParaRPr>
          </a:p>
        </p:txBody>
      </p:sp>
      <p:pic>
        <p:nvPicPr>
          <p:cNvPr id="3" name="Picture 2" descr="A pink circle with white text and a light bulb&#10;&#10;Description automatically generated">
            <a:extLst>
              <a:ext uri="{FF2B5EF4-FFF2-40B4-BE49-F238E27FC236}">
                <a16:creationId xmlns:a16="http://schemas.microsoft.com/office/drawing/2014/main" id="{850F67FA-C880-206B-A3F5-E50279C9C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1310" y="89669"/>
            <a:ext cx="2060168" cy="2060168"/>
          </a:xfrm>
          <a:prstGeom prst="rect">
            <a:avLst/>
          </a:prstGeom>
        </p:spPr>
      </p:pic>
      <p:sp>
        <p:nvSpPr>
          <p:cNvPr id="4" name="TextBox 4">
            <a:extLst>
              <a:ext uri="{FF2B5EF4-FFF2-40B4-BE49-F238E27FC236}">
                <a16:creationId xmlns:a16="http://schemas.microsoft.com/office/drawing/2014/main" id="{37C647A7-70D4-1EAA-0FA9-D27243F3530B}"/>
              </a:ext>
            </a:extLst>
          </p:cNvPr>
          <p:cNvSpPr txBox="1"/>
          <p:nvPr/>
        </p:nvSpPr>
        <p:spPr>
          <a:xfrm>
            <a:off x="4216858" y="5543919"/>
            <a:ext cx="6093912" cy="707886"/>
          </a:xfrm>
          <a:prstGeom prst="rect">
            <a:avLst/>
          </a:prstGeom>
          <a:noFill/>
        </p:spPr>
        <p:txBody>
          <a:bodyPr wrap="square">
            <a:spAutoFit/>
          </a:bodyPr>
          <a:lstStyle/>
          <a:p>
            <a:r>
              <a:rPr lang="en-GB" sz="4000" dirty="0" err="1">
                <a:solidFill>
                  <a:schemeClr val="bg1"/>
                </a:solidFill>
                <a:effectLst>
                  <a:outerShdw blurRad="50800" dist="38100" dir="2700000" algn="tl" rotWithShape="0">
                    <a:prstClr val="black">
                      <a:alpha val="40000"/>
                    </a:prstClr>
                  </a:outerShdw>
                </a:effectLst>
                <a:latin typeface="+mj-lt"/>
              </a:rPr>
              <a:t>Ontwerples</a:t>
            </a:r>
            <a:r>
              <a:rPr lang="en-GB" sz="4000" dirty="0">
                <a:solidFill>
                  <a:schemeClr val="bg1"/>
                </a:solidFill>
                <a:effectLst>
                  <a:outerShdw blurRad="50800" dist="38100" dir="2700000" algn="tl" rotWithShape="0">
                    <a:prstClr val="black">
                      <a:alpha val="40000"/>
                    </a:prstClr>
                  </a:outerShdw>
                </a:effectLst>
                <a:latin typeface="+mj-lt"/>
              </a:rPr>
              <a:t> </a:t>
            </a:r>
            <a:endParaRPr lang="nl-NL" sz="4000" dirty="0">
              <a:solidFill>
                <a:schemeClr val="bg1"/>
              </a:solidFill>
              <a:latin typeface="+mj-lt"/>
            </a:endParaRPr>
          </a:p>
        </p:txBody>
      </p:sp>
    </p:spTree>
    <p:extLst>
      <p:ext uri="{BB962C8B-B14F-4D97-AF65-F5344CB8AC3E}">
        <p14:creationId xmlns:p14="http://schemas.microsoft.com/office/powerpoint/2010/main" val="647689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4">
            <a:extLst>
              <a:ext uri="{FF2B5EF4-FFF2-40B4-BE49-F238E27FC236}">
                <a16:creationId xmlns:a16="http://schemas.microsoft.com/office/drawing/2014/main" id="{6B249E17-6ABA-7829-A39C-F6834746BA9E}"/>
              </a:ext>
            </a:extLst>
          </p:cNvPr>
          <p:cNvSpPr/>
          <p:nvPr/>
        </p:nvSpPr>
        <p:spPr>
          <a:xfrm>
            <a:off x="171069" y="1049263"/>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t="-19000" b="-3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6" name="Freeform: Shape 4">
            <a:extLst>
              <a:ext uri="{FF2B5EF4-FFF2-40B4-BE49-F238E27FC236}">
                <a16:creationId xmlns:a16="http://schemas.microsoft.com/office/drawing/2014/main" id="{EE45ACEA-6ACF-E54D-5E15-CDC7DB12EF19}"/>
              </a:ext>
            </a:extLst>
          </p:cNvPr>
          <p:cNvSpPr/>
          <p:nvPr/>
        </p:nvSpPr>
        <p:spPr>
          <a:xfrm>
            <a:off x="6159282" y="1058594"/>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4"/>
            <a:srcRect/>
            <a:stretch>
              <a:fillRect l="-1000" t="-25000" r="-20000" b="-2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7" name="Freeform: Shape 4">
            <a:extLst>
              <a:ext uri="{FF2B5EF4-FFF2-40B4-BE49-F238E27FC236}">
                <a16:creationId xmlns:a16="http://schemas.microsoft.com/office/drawing/2014/main" id="{E2B49484-475C-3428-D4AC-8C1A9913EDE6}"/>
              </a:ext>
            </a:extLst>
          </p:cNvPr>
          <p:cNvSpPr/>
          <p:nvPr/>
        </p:nvSpPr>
        <p:spPr>
          <a:xfrm>
            <a:off x="211829" y="3919536"/>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5"/>
            <a:srcRect/>
            <a:stretch>
              <a:fillRect l="-1000" t="-40000" r="-40000" b="-2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8" name="Freeform: Shape 4">
            <a:extLst>
              <a:ext uri="{FF2B5EF4-FFF2-40B4-BE49-F238E27FC236}">
                <a16:creationId xmlns:a16="http://schemas.microsoft.com/office/drawing/2014/main" id="{B87222CD-46DC-34C0-F907-83FA766CFA11}"/>
              </a:ext>
            </a:extLst>
          </p:cNvPr>
          <p:cNvSpPr/>
          <p:nvPr/>
        </p:nvSpPr>
        <p:spPr>
          <a:xfrm>
            <a:off x="6159282" y="3919536"/>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6"/>
            <a:srcRect/>
            <a:stretch>
              <a:fillRect l="-25000" t="-15000" r="-25000" b="-4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AAC20C10-FA58-7F2F-A228-30BC46B99164}"/>
              </a:ext>
            </a:extLst>
          </p:cNvPr>
          <p:cNvSpPr>
            <a:spLocks noGrp="1"/>
          </p:cNvSpPr>
          <p:nvPr>
            <p:ph type="title"/>
          </p:nvPr>
        </p:nvSpPr>
        <p:spPr/>
        <p:txBody>
          <a:bodyPr>
            <a:normAutofit fontScale="90000"/>
          </a:bodyPr>
          <a:lstStyle/>
          <a:p>
            <a:r>
              <a:rPr lang="en-GB" dirty="0" err="1"/>
              <a:t>Dit</a:t>
            </a:r>
            <a:r>
              <a:rPr lang="en-GB" dirty="0"/>
              <a:t> </a:t>
            </a:r>
            <a:r>
              <a:rPr lang="en-GB" dirty="0" err="1"/>
              <a:t>gaan</a:t>
            </a:r>
            <a:r>
              <a:rPr lang="en-GB" dirty="0"/>
              <a:t> we </a:t>
            </a:r>
            <a:r>
              <a:rPr lang="en-GB" dirty="0" err="1"/>
              <a:t>doen</a:t>
            </a:r>
            <a:endParaRPr lang="nl-NL" dirty="0"/>
          </a:p>
        </p:txBody>
      </p:sp>
      <p:sp>
        <p:nvSpPr>
          <p:cNvPr id="5" name="Slide Number Placeholder 4">
            <a:extLst>
              <a:ext uri="{FF2B5EF4-FFF2-40B4-BE49-F238E27FC236}">
                <a16:creationId xmlns:a16="http://schemas.microsoft.com/office/drawing/2014/main" id="{AE079B55-DC95-B9ED-32CD-F7FCFEEDB51F}"/>
              </a:ext>
            </a:extLst>
          </p:cNvPr>
          <p:cNvSpPr>
            <a:spLocks noGrp="1"/>
          </p:cNvSpPr>
          <p:nvPr>
            <p:ph type="sldNum" sz="quarter" idx="12"/>
          </p:nvPr>
        </p:nvSpPr>
        <p:spPr/>
        <p:txBody>
          <a:bodyPr/>
          <a:lstStyle/>
          <a:p>
            <a:fld id="{0FEE96EB-7838-4049-BD21-F85F16568D66}" type="slidenum">
              <a:rPr lang="nl-NL" smtClean="0"/>
              <a:t>2</a:t>
            </a:fld>
            <a:endParaRPr lang="nl-NL"/>
          </a:p>
        </p:txBody>
      </p:sp>
      <p:sp>
        <p:nvSpPr>
          <p:cNvPr id="10" name="Google Shape;194;p38">
            <a:extLst>
              <a:ext uri="{FF2B5EF4-FFF2-40B4-BE49-F238E27FC236}">
                <a16:creationId xmlns:a16="http://schemas.microsoft.com/office/drawing/2014/main" id="{AD15021F-2A27-1B43-EEFB-AEE0F072B0C7}"/>
              </a:ext>
            </a:extLst>
          </p:cNvPr>
          <p:cNvSpPr txBox="1">
            <a:spLocks/>
          </p:cNvSpPr>
          <p:nvPr/>
        </p:nvSpPr>
        <p:spPr>
          <a:xfrm>
            <a:off x="4018011" y="1053436"/>
            <a:ext cx="1895302"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800" b="1" dirty="0">
                <a:solidFill>
                  <a:schemeClr val="bg2"/>
                </a:solidFill>
                <a:latin typeface="+mn-lt"/>
              </a:rPr>
              <a:t>Leer de circusdieren</a:t>
            </a:r>
          </a:p>
          <a:p>
            <a:pPr marL="0" indent="0"/>
            <a:r>
              <a:rPr lang="nl-NL" sz="2800" b="1" dirty="0">
                <a:solidFill>
                  <a:schemeClr val="bg2"/>
                </a:solidFill>
                <a:latin typeface="+mn-lt"/>
              </a:rPr>
              <a:t>kennen</a:t>
            </a:r>
            <a:endParaRPr lang="nl-NL" sz="2800" dirty="0">
              <a:solidFill>
                <a:schemeClr val="bg2"/>
              </a:solidFill>
              <a:latin typeface="+mn-lt"/>
            </a:endParaRPr>
          </a:p>
          <a:p>
            <a:pPr marL="0" indent="0" algn="ctr"/>
            <a:endParaRPr lang="nl-NL" sz="2400" dirty="0">
              <a:solidFill>
                <a:schemeClr val="bg2"/>
              </a:solidFill>
              <a:latin typeface="+mn-lt"/>
            </a:endParaRPr>
          </a:p>
        </p:txBody>
      </p:sp>
      <p:sp>
        <p:nvSpPr>
          <p:cNvPr id="12" name="Google Shape;194;p38">
            <a:extLst>
              <a:ext uri="{FF2B5EF4-FFF2-40B4-BE49-F238E27FC236}">
                <a16:creationId xmlns:a16="http://schemas.microsoft.com/office/drawing/2014/main" id="{F81C2994-867E-D8B4-F0B5-CA340668367B}"/>
              </a:ext>
            </a:extLst>
          </p:cNvPr>
          <p:cNvSpPr txBox="1">
            <a:spLocks/>
          </p:cNvSpPr>
          <p:nvPr/>
        </p:nvSpPr>
        <p:spPr>
          <a:xfrm>
            <a:off x="10061773" y="1065092"/>
            <a:ext cx="2085722"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800" b="1" dirty="0">
                <a:solidFill>
                  <a:schemeClr val="bg2"/>
                </a:solidFill>
                <a:latin typeface="+mn-lt"/>
              </a:rPr>
              <a:t>Verzin een nieuwe circusplek</a:t>
            </a:r>
            <a:endParaRPr lang="nl-NL" sz="2800" dirty="0">
              <a:solidFill>
                <a:schemeClr val="bg2"/>
              </a:solidFill>
              <a:latin typeface="+mn-lt"/>
            </a:endParaRPr>
          </a:p>
          <a:p>
            <a:pPr marL="0" indent="0" algn="ctr"/>
            <a:endParaRPr lang="nl-NL" sz="2400" dirty="0">
              <a:solidFill>
                <a:schemeClr val="bg2"/>
              </a:solidFill>
              <a:latin typeface="+mn-lt"/>
            </a:endParaRPr>
          </a:p>
        </p:txBody>
      </p:sp>
      <p:sp>
        <p:nvSpPr>
          <p:cNvPr id="13" name="Tekstvak 16">
            <a:extLst>
              <a:ext uri="{FF2B5EF4-FFF2-40B4-BE49-F238E27FC236}">
                <a16:creationId xmlns:a16="http://schemas.microsoft.com/office/drawing/2014/main" id="{1B1402C4-98F3-2D7C-733C-A839884F89BA}"/>
              </a:ext>
            </a:extLst>
          </p:cNvPr>
          <p:cNvSpPr txBox="1"/>
          <p:nvPr/>
        </p:nvSpPr>
        <p:spPr>
          <a:xfrm>
            <a:off x="6241130" y="1097669"/>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2</a:t>
            </a:r>
            <a:endParaRPr lang="nl-NL" sz="2400" dirty="0">
              <a:solidFill>
                <a:schemeClr val="bg1"/>
              </a:solidFill>
              <a:latin typeface="+mj-lt"/>
            </a:endParaRPr>
          </a:p>
        </p:txBody>
      </p:sp>
      <p:sp>
        <p:nvSpPr>
          <p:cNvPr id="14" name="Google Shape;194;p38">
            <a:extLst>
              <a:ext uri="{FF2B5EF4-FFF2-40B4-BE49-F238E27FC236}">
                <a16:creationId xmlns:a16="http://schemas.microsoft.com/office/drawing/2014/main" id="{402F3573-309E-5E1D-6583-5A9E4AF2A8FF}"/>
              </a:ext>
            </a:extLst>
          </p:cNvPr>
          <p:cNvSpPr txBox="1">
            <a:spLocks/>
          </p:cNvSpPr>
          <p:nvPr/>
        </p:nvSpPr>
        <p:spPr>
          <a:xfrm>
            <a:off x="4018011" y="3929795"/>
            <a:ext cx="1991611"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800" b="1" dirty="0">
                <a:solidFill>
                  <a:schemeClr val="bg2"/>
                </a:solidFill>
                <a:latin typeface="+mn-lt"/>
              </a:rPr>
              <a:t>Knutsel de circusplek en bouw stevig</a:t>
            </a: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5" name="Tekstvak 19">
            <a:extLst>
              <a:ext uri="{FF2B5EF4-FFF2-40B4-BE49-F238E27FC236}">
                <a16:creationId xmlns:a16="http://schemas.microsoft.com/office/drawing/2014/main" id="{B2E4A899-7CDE-46F5-7A6B-0824D45C9FAE}"/>
              </a:ext>
            </a:extLst>
          </p:cNvPr>
          <p:cNvSpPr txBox="1"/>
          <p:nvPr/>
        </p:nvSpPr>
        <p:spPr>
          <a:xfrm>
            <a:off x="330612" y="3944028"/>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3</a:t>
            </a:r>
            <a:endParaRPr lang="nl-NL" sz="2400" dirty="0">
              <a:solidFill>
                <a:schemeClr val="bg1"/>
              </a:solidFill>
              <a:latin typeface="+mj-lt"/>
            </a:endParaRPr>
          </a:p>
        </p:txBody>
      </p:sp>
      <p:sp>
        <p:nvSpPr>
          <p:cNvPr id="11" name="Tekstvak 3">
            <a:extLst>
              <a:ext uri="{FF2B5EF4-FFF2-40B4-BE49-F238E27FC236}">
                <a16:creationId xmlns:a16="http://schemas.microsoft.com/office/drawing/2014/main" id="{83959CD8-1392-209B-F24D-91DDAA7A0594}"/>
              </a:ext>
            </a:extLst>
          </p:cNvPr>
          <p:cNvSpPr txBox="1"/>
          <p:nvPr/>
        </p:nvSpPr>
        <p:spPr>
          <a:xfrm>
            <a:off x="222632" y="1065092"/>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1</a:t>
            </a:r>
            <a:endParaRPr lang="nl-NL" sz="2400" dirty="0">
              <a:solidFill>
                <a:schemeClr val="bg1"/>
              </a:solidFill>
              <a:latin typeface="+mj-lt"/>
            </a:endParaRPr>
          </a:p>
        </p:txBody>
      </p:sp>
      <p:sp>
        <p:nvSpPr>
          <p:cNvPr id="3" name="Footer Placeholder 4">
            <a:extLst>
              <a:ext uri="{FF2B5EF4-FFF2-40B4-BE49-F238E27FC236}">
                <a16:creationId xmlns:a16="http://schemas.microsoft.com/office/drawing/2014/main" id="{416D4735-3DAF-1811-B0CC-CB666C8E2D06}"/>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6" name="Google Shape;194;p38">
            <a:extLst>
              <a:ext uri="{FF2B5EF4-FFF2-40B4-BE49-F238E27FC236}">
                <a16:creationId xmlns:a16="http://schemas.microsoft.com/office/drawing/2014/main" id="{A386396F-1123-E449-34F4-7204B30056EB}"/>
              </a:ext>
            </a:extLst>
          </p:cNvPr>
          <p:cNvSpPr txBox="1">
            <a:spLocks/>
          </p:cNvSpPr>
          <p:nvPr/>
        </p:nvSpPr>
        <p:spPr>
          <a:xfrm>
            <a:off x="9945670" y="3941994"/>
            <a:ext cx="1991611"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800" b="1" dirty="0">
                <a:solidFill>
                  <a:schemeClr val="bg2"/>
                </a:solidFill>
                <a:latin typeface="+mn-lt"/>
              </a:rPr>
              <a:t>Vertel over wat je hebt gemaakt</a:t>
            </a: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7" name="Tekstvak 19">
            <a:extLst>
              <a:ext uri="{FF2B5EF4-FFF2-40B4-BE49-F238E27FC236}">
                <a16:creationId xmlns:a16="http://schemas.microsoft.com/office/drawing/2014/main" id="{51D0F904-514D-7694-D4AC-1853E37B48F8}"/>
              </a:ext>
            </a:extLst>
          </p:cNvPr>
          <p:cNvSpPr txBox="1"/>
          <p:nvPr/>
        </p:nvSpPr>
        <p:spPr>
          <a:xfrm>
            <a:off x="6258271" y="3956227"/>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4</a:t>
            </a:r>
            <a:endParaRPr lang="nl-NL" sz="2400" dirty="0">
              <a:solidFill>
                <a:schemeClr val="bg1"/>
              </a:solidFill>
              <a:latin typeface="+mj-lt"/>
            </a:endParaRPr>
          </a:p>
        </p:txBody>
      </p:sp>
    </p:spTree>
    <p:extLst>
      <p:ext uri="{BB962C8B-B14F-4D97-AF65-F5344CB8AC3E}">
        <p14:creationId xmlns:p14="http://schemas.microsoft.com/office/powerpoint/2010/main" val="566589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Doel van de les</a:t>
            </a:r>
            <a:endParaRPr lang="nl-NL" dirty="0"/>
          </a:p>
        </p:txBody>
      </p:sp>
      <p:sp>
        <p:nvSpPr>
          <p:cNvPr id="3" name="Content Placeholder 2">
            <a:extLst>
              <a:ext uri="{FF2B5EF4-FFF2-40B4-BE49-F238E27FC236}">
                <a16:creationId xmlns:a16="http://schemas.microsoft.com/office/drawing/2014/main" id="{4D106319-0024-3415-6390-0C1DE0B92C70}"/>
              </a:ext>
            </a:extLst>
          </p:cNvPr>
          <p:cNvSpPr>
            <a:spLocks noGrp="1"/>
          </p:cNvSpPr>
          <p:nvPr>
            <p:ph idx="4294967295"/>
          </p:nvPr>
        </p:nvSpPr>
        <p:spPr>
          <a:xfrm>
            <a:off x="838200" y="1225296"/>
            <a:ext cx="10943492" cy="4951667"/>
          </a:xfrm>
        </p:spPr>
        <p:txBody>
          <a:bodyPr>
            <a:normAutofit/>
          </a:bodyPr>
          <a:lstStyle/>
          <a:p>
            <a:pPr marL="541338" indent="-541338">
              <a:lnSpc>
                <a:spcPct val="150000"/>
              </a:lnSpc>
              <a:buClr>
                <a:schemeClr val="accent1"/>
              </a:buClr>
              <a:buSzPct val="115000"/>
              <a:buFont typeface="+mj-lt"/>
              <a:buAutoNum type="arabicPeriod"/>
            </a:pPr>
            <a:r>
              <a:rPr lang="nl-NL" sz="3600" b="1" dirty="0">
                <a:solidFill>
                  <a:schemeClr val="tx2"/>
                </a:solidFill>
              </a:rPr>
              <a:t>Ik ontdek het probleem van de circusdieren</a:t>
            </a:r>
          </a:p>
          <a:p>
            <a:pPr marL="541338" indent="-541338">
              <a:lnSpc>
                <a:spcPct val="150000"/>
              </a:lnSpc>
              <a:buClr>
                <a:schemeClr val="accent1"/>
              </a:buClr>
              <a:buSzPct val="115000"/>
              <a:buFont typeface="+mj-lt"/>
              <a:buAutoNum type="arabicPeriod"/>
            </a:pPr>
            <a:r>
              <a:rPr lang="nl-NL" sz="3600" b="1" dirty="0">
                <a:solidFill>
                  <a:schemeClr val="tx2"/>
                </a:solidFill>
              </a:rPr>
              <a:t>Ik teken en maak een oplossing</a:t>
            </a:r>
          </a:p>
          <a:p>
            <a:pPr marL="541338" indent="-541338">
              <a:lnSpc>
                <a:spcPct val="150000"/>
              </a:lnSpc>
              <a:buClr>
                <a:schemeClr val="accent1"/>
              </a:buClr>
              <a:buSzPct val="115000"/>
              <a:buFont typeface="+mj-lt"/>
              <a:buAutoNum type="arabicPeriod"/>
            </a:pPr>
            <a:r>
              <a:rPr lang="nl-NL" sz="3600" b="1" dirty="0">
                <a:solidFill>
                  <a:schemeClr val="tx2"/>
                </a:solidFill>
              </a:rPr>
              <a:t>Ik bouw stevig</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3</a:t>
            </a:fld>
            <a:endParaRPr lang="nl-NL"/>
          </a:p>
        </p:txBody>
      </p:sp>
    </p:spTree>
    <p:extLst>
      <p:ext uri="{BB962C8B-B14F-4D97-AF65-F5344CB8AC3E}">
        <p14:creationId xmlns:p14="http://schemas.microsoft.com/office/powerpoint/2010/main" val="131005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4">
            <a:extLst>
              <a:ext uri="{FF2B5EF4-FFF2-40B4-BE49-F238E27FC236}">
                <a16:creationId xmlns:a16="http://schemas.microsoft.com/office/drawing/2014/main" id="{E2DB65F2-7D58-097F-632F-7FCA6B60E56A}"/>
              </a:ext>
            </a:extLst>
          </p:cNvPr>
          <p:cNvSpPr/>
          <p:nvPr/>
        </p:nvSpPr>
        <p:spPr>
          <a:xfrm>
            <a:off x="472269" y="960138"/>
            <a:ext cx="6251259"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8D810348-D191-4195-DE00-2F6082C071E2}"/>
              </a:ext>
            </a:extLst>
          </p:cNvPr>
          <p:cNvSpPr>
            <a:spLocks noGrp="1"/>
          </p:cNvSpPr>
          <p:nvPr>
            <p:ph type="title"/>
          </p:nvPr>
        </p:nvSpPr>
        <p:spPr/>
        <p:txBody>
          <a:bodyPr>
            <a:normAutofit fontScale="90000"/>
          </a:bodyPr>
          <a:lstStyle/>
          <a:p>
            <a:r>
              <a:rPr lang="nl-NL" dirty="0"/>
              <a:t>1. Lezen</a:t>
            </a:r>
          </a:p>
        </p:txBody>
      </p:sp>
      <p:sp>
        <p:nvSpPr>
          <p:cNvPr id="15" name="Slide Number Placeholder 4">
            <a:extLst>
              <a:ext uri="{FF2B5EF4-FFF2-40B4-BE49-F238E27FC236}">
                <a16:creationId xmlns:a16="http://schemas.microsoft.com/office/drawing/2014/main" id="{EA8F52DE-9F6A-04DF-6048-1F9F3B6B8BE9}"/>
              </a:ext>
            </a:extLst>
          </p:cNvPr>
          <p:cNvSpPr>
            <a:spLocks noGrp="1"/>
          </p:cNvSpPr>
          <p:nvPr>
            <p:ph type="sldNum" sz="quarter" idx="12"/>
          </p:nvPr>
        </p:nvSpPr>
        <p:spPr/>
        <p:txBody>
          <a:bodyPr/>
          <a:lstStyle/>
          <a:p>
            <a:fld id="{0FEE96EB-7838-4049-BD21-F85F16568D66}" type="slidenum">
              <a:rPr lang="nl-NL" smtClean="0"/>
              <a:t>4</a:t>
            </a:fld>
            <a:endParaRPr lang="nl-NL"/>
          </a:p>
        </p:txBody>
      </p:sp>
      <p:sp>
        <p:nvSpPr>
          <p:cNvPr id="3" name="Footer Placeholder 4">
            <a:extLst>
              <a:ext uri="{FF2B5EF4-FFF2-40B4-BE49-F238E27FC236}">
                <a16:creationId xmlns:a16="http://schemas.microsoft.com/office/drawing/2014/main" id="{F157E88F-7679-2819-86F2-D6764AEB0C49}"/>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pic>
        <p:nvPicPr>
          <p:cNvPr id="10" name="Afbeelding 9">
            <a:extLst>
              <a:ext uri="{FF2B5EF4-FFF2-40B4-BE49-F238E27FC236}">
                <a16:creationId xmlns:a16="http://schemas.microsoft.com/office/drawing/2014/main" id="{3B7E5C64-37C7-3542-8450-430B0F993C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51267" y="1015326"/>
            <a:ext cx="4047444" cy="5320556"/>
          </a:xfrm>
          <a:prstGeom prst="rect">
            <a:avLst/>
          </a:prstGeom>
        </p:spPr>
      </p:pic>
      <p:pic>
        <p:nvPicPr>
          <p:cNvPr id="8" name="Afbeelding 7">
            <a:extLst>
              <a:ext uri="{FF2B5EF4-FFF2-40B4-BE49-F238E27FC236}">
                <a16:creationId xmlns:a16="http://schemas.microsoft.com/office/drawing/2014/main" id="{512EFBFD-8E56-ECCF-C762-27087F8BB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9222" y="3673571"/>
            <a:ext cx="1555971" cy="1834134"/>
          </a:xfrm>
          <a:prstGeom prst="rect">
            <a:avLst/>
          </a:prstGeom>
        </p:spPr>
      </p:pic>
      <p:pic>
        <p:nvPicPr>
          <p:cNvPr id="12" name="Afbeelding 11">
            <a:extLst>
              <a:ext uri="{FF2B5EF4-FFF2-40B4-BE49-F238E27FC236}">
                <a16:creationId xmlns:a16="http://schemas.microsoft.com/office/drawing/2014/main" id="{67CF2876-4436-210A-52B6-DDC271B65E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3819" y="1614675"/>
            <a:ext cx="1597261" cy="1879769"/>
          </a:xfrm>
          <a:prstGeom prst="rect">
            <a:avLst/>
          </a:prstGeom>
        </p:spPr>
      </p:pic>
      <p:pic>
        <p:nvPicPr>
          <p:cNvPr id="14" name="Afbeelding 13">
            <a:extLst>
              <a:ext uri="{FF2B5EF4-FFF2-40B4-BE49-F238E27FC236}">
                <a16:creationId xmlns:a16="http://schemas.microsoft.com/office/drawing/2014/main" id="{A163DAD0-CB15-41A0-2D45-46EA139FC6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951" y="1630974"/>
            <a:ext cx="2099257" cy="1868904"/>
          </a:xfrm>
          <a:prstGeom prst="rect">
            <a:avLst/>
          </a:prstGeom>
        </p:spPr>
      </p:pic>
      <p:pic>
        <p:nvPicPr>
          <p:cNvPr id="17" name="Afbeelding 16">
            <a:extLst>
              <a:ext uri="{FF2B5EF4-FFF2-40B4-BE49-F238E27FC236}">
                <a16:creationId xmlns:a16="http://schemas.microsoft.com/office/drawing/2014/main" id="{889ABC2B-8FFC-A853-47D3-CA61B9E9DD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8051" y="1614675"/>
            <a:ext cx="1653763" cy="1901501"/>
          </a:xfrm>
          <a:prstGeom prst="rect">
            <a:avLst/>
          </a:prstGeom>
        </p:spPr>
      </p:pic>
      <p:pic>
        <p:nvPicPr>
          <p:cNvPr id="19" name="Afbeelding 18">
            <a:extLst>
              <a:ext uri="{FF2B5EF4-FFF2-40B4-BE49-F238E27FC236}">
                <a16:creationId xmlns:a16="http://schemas.microsoft.com/office/drawing/2014/main" id="{2E482A6E-1023-9C3D-EE64-D391D3D0C5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14556" y="3624675"/>
            <a:ext cx="1779805" cy="1931925"/>
          </a:xfrm>
          <a:prstGeom prst="rect">
            <a:avLst/>
          </a:prstGeom>
        </p:spPr>
      </p:pic>
      <p:sp>
        <p:nvSpPr>
          <p:cNvPr id="5" name="Tekstvak 4">
            <a:extLst>
              <a:ext uri="{FF2B5EF4-FFF2-40B4-BE49-F238E27FC236}">
                <a16:creationId xmlns:a16="http://schemas.microsoft.com/office/drawing/2014/main" id="{89954B6E-15B9-6D3F-373E-66621DB78C5C}"/>
              </a:ext>
            </a:extLst>
          </p:cNvPr>
          <p:cNvSpPr txBox="1"/>
          <p:nvPr/>
        </p:nvSpPr>
        <p:spPr>
          <a:xfrm>
            <a:off x="2222436" y="6007230"/>
            <a:ext cx="2750924" cy="276999"/>
          </a:xfrm>
          <a:prstGeom prst="rect">
            <a:avLst/>
          </a:prstGeom>
          <a:noFill/>
        </p:spPr>
        <p:txBody>
          <a:bodyPr wrap="square">
            <a:spAutoFit/>
          </a:bodyPr>
          <a:lstStyle/>
          <a:p>
            <a:pPr algn="ctr"/>
            <a:r>
              <a:rPr lang="nl-NL" sz="1200" dirty="0"/>
              <a:t>illustraties © Kees de Boer </a:t>
            </a:r>
          </a:p>
        </p:txBody>
      </p:sp>
    </p:spTree>
    <p:extLst>
      <p:ext uri="{BB962C8B-B14F-4D97-AF65-F5344CB8AC3E}">
        <p14:creationId xmlns:p14="http://schemas.microsoft.com/office/powerpoint/2010/main" val="2208412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4">
            <a:extLst>
              <a:ext uri="{FF2B5EF4-FFF2-40B4-BE49-F238E27FC236}">
                <a16:creationId xmlns:a16="http://schemas.microsoft.com/office/drawing/2014/main" id="{AD040C5D-1CE7-FE84-A41F-8FF78057C3EC}"/>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pic>
        <p:nvPicPr>
          <p:cNvPr id="17" name="Afbeelding 16">
            <a:extLst>
              <a:ext uri="{FF2B5EF4-FFF2-40B4-BE49-F238E27FC236}">
                <a16:creationId xmlns:a16="http://schemas.microsoft.com/office/drawing/2014/main" id="{B7BB5DAF-A47E-BB9F-93D1-CC4500E75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81" y="1365930"/>
            <a:ext cx="3999579" cy="2828331"/>
          </a:xfrm>
          <a:prstGeom prst="rect">
            <a:avLst/>
          </a:prstGeom>
        </p:spPr>
      </p:pic>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1. </a:t>
            </a:r>
            <a:r>
              <a:rPr lang="en-GB" dirty="0" err="1"/>
              <a:t>inleven</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5</a:t>
            </a:fld>
            <a:endParaRPr lang="nl-NL"/>
          </a:p>
        </p:txBody>
      </p:sp>
      <p:sp>
        <p:nvSpPr>
          <p:cNvPr id="3" name="Footer Placeholder 4">
            <a:extLst>
              <a:ext uri="{FF2B5EF4-FFF2-40B4-BE49-F238E27FC236}">
                <a16:creationId xmlns:a16="http://schemas.microsoft.com/office/drawing/2014/main" id="{25658B74-150E-42B7-BF50-F971874E9268}"/>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pic>
        <p:nvPicPr>
          <p:cNvPr id="6" name="Afbeelding 5">
            <a:extLst>
              <a:ext uri="{FF2B5EF4-FFF2-40B4-BE49-F238E27FC236}">
                <a16:creationId xmlns:a16="http://schemas.microsoft.com/office/drawing/2014/main" id="{E674118E-DFA4-EF3E-A51F-C70EF166F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5164" y="1365930"/>
            <a:ext cx="3999579" cy="2828331"/>
          </a:xfrm>
          <a:prstGeom prst="rect">
            <a:avLst/>
          </a:prstGeom>
        </p:spPr>
      </p:pic>
      <p:pic>
        <p:nvPicPr>
          <p:cNvPr id="12" name="Afbeelding 11">
            <a:extLst>
              <a:ext uri="{FF2B5EF4-FFF2-40B4-BE49-F238E27FC236}">
                <a16:creationId xmlns:a16="http://schemas.microsoft.com/office/drawing/2014/main" id="{F4A907DF-69B9-0AA1-9A79-E9EFB28B8B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6171" y="3191701"/>
            <a:ext cx="3999579" cy="2828331"/>
          </a:xfrm>
          <a:prstGeom prst="rect">
            <a:avLst/>
          </a:prstGeom>
        </p:spPr>
      </p:pic>
      <p:pic>
        <p:nvPicPr>
          <p:cNvPr id="14" name="Afbeelding 13">
            <a:extLst>
              <a:ext uri="{FF2B5EF4-FFF2-40B4-BE49-F238E27FC236}">
                <a16:creationId xmlns:a16="http://schemas.microsoft.com/office/drawing/2014/main" id="{57254D3F-53A9-DD29-496A-F21DB737F9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13235" y="3191701"/>
            <a:ext cx="3999579" cy="2828331"/>
          </a:xfrm>
          <a:prstGeom prst="rect">
            <a:avLst/>
          </a:prstGeom>
        </p:spPr>
      </p:pic>
      <p:sp>
        <p:nvSpPr>
          <p:cNvPr id="21" name="Tekstballon: rechthoek met afgeronde hoeken 4">
            <a:extLst>
              <a:ext uri="{FF2B5EF4-FFF2-40B4-BE49-F238E27FC236}">
                <a16:creationId xmlns:a16="http://schemas.microsoft.com/office/drawing/2014/main" id="{B5F4C9DA-5327-10E7-E88E-1C831597529C}"/>
              </a:ext>
            </a:extLst>
          </p:cNvPr>
          <p:cNvSpPr/>
          <p:nvPr/>
        </p:nvSpPr>
        <p:spPr>
          <a:xfrm>
            <a:off x="838200" y="4922687"/>
            <a:ext cx="2165167" cy="1633862"/>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ekstvak 6">
            <a:extLst>
              <a:ext uri="{FF2B5EF4-FFF2-40B4-BE49-F238E27FC236}">
                <a16:creationId xmlns:a16="http://schemas.microsoft.com/office/drawing/2014/main" id="{9F48E88E-E52A-57BC-22B2-61DBB8F83C66}"/>
              </a:ext>
            </a:extLst>
          </p:cNvPr>
          <p:cNvSpPr txBox="1"/>
          <p:nvPr/>
        </p:nvSpPr>
        <p:spPr>
          <a:xfrm>
            <a:off x="838199" y="5139453"/>
            <a:ext cx="2165167" cy="1200329"/>
          </a:xfrm>
          <a:prstGeom prst="rect">
            <a:avLst/>
          </a:prstGeom>
          <a:noFill/>
        </p:spPr>
        <p:txBody>
          <a:bodyPr wrap="square" rtlCol="0">
            <a:spAutoFit/>
          </a:bodyPr>
          <a:lstStyle/>
          <a:p>
            <a:pPr algn="ctr"/>
            <a:r>
              <a:rPr lang="nl-NL" sz="3600" dirty="0"/>
              <a:t>dier </a:t>
            </a:r>
          </a:p>
          <a:p>
            <a:pPr algn="ctr"/>
            <a:r>
              <a:rPr lang="nl-NL" sz="3600" dirty="0"/>
              <a:t>kiezen</a:t>
            </a:r>
          </a:p>
        </p:txBody>
      </p:sp>
    </p:spTree>
    <p:extLst>
      <p:ext uri="{BB962C8B-B14F-4D97-AF65-F5344CB8AC3E}">
        <p14:creationId xmlns:p14="http://schemas.microsoft.com/office/powerpoint/2010/main" val="959862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2C233-C93D-1E9C-1DC7-73F61410D1DB}"/>
            </a:ext>
          </a:extLst>
        </p:cNvPr>
        <p:cNvGrpSpPr/>
        <p:nvPr/>
      </p:nvGrpSpPr>
      <p:grpSpPr>
        <a:xfrm>
          <a:off x="0" y="0"/>
          <a:ext cx="0" cy="0"/>
          <a:chOff x="0" y="0"/>
          <a:chExt cx="0" cy="0"/>
        </a:xfrm>
      </p:grpSpPr>
      <p:sp>
        <p:nvSpPr>
          <p:cNvPr id="19" name="Freeform: Shape 4">
            <a:extLst>
              <a:ext uri="{FF2B5EF4-FFF2-40B4-BE49-F238E27FC236}">
                <a16:creationId xmlns:a16="http://schemas.microsoft.com/office/drawing/2014/main" id="{821DF641-549D-59FD-602F-5EEEF2B03A13}"/>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pic>
        <p:nvPicPr>
          <p:cNvPr id="17" name="Afbeelding 16">
            <a:extLst>
              <a:ext uri="{FF2B5EF4-FFF2-40B4-BE49-F238E27FC236}">
                <a16:creationId xmlns:a16="http://schemas.microsoft.com/office/drawing/2014/main" id="{A1C463DD-294D-30EC-B413-2DE4A6CF5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88" y="4460686"/>
            <a:ext cx="2485589" cy="1757702"/>
          </a:xfrm>
          <a:prstGeom prst="rect">
            <a:avLst/>
          </a:prstGeom>
        </p:spPr>
      </p:pic>
      <p:sp>
        <p:nvSpPr>
          <p:cNvPr id="2" name="Title 1">
            <a:extLst>
              <a:ext uri="{FF2B5EF4-FFF2-40B4-BE49-F238E27FC236}">
                <a16:creationId xmlns:a16="http://schemas.microsoft.com/office/drawing/2014/main" id="{5C31DE7A-1FC2-4C5C-F3CF-01C22C61C105}"/>
              </a:ext>
            </a:extLst>
          </p:cNvPr>
          <p:cNvSpPr>
            <a:spLocks noGrp="1"/>
          </p:cNvSpPr>
          <p:nvPr>
            <p:ph type="title"/>
          </p:nvPr>
        </p:nvSpPr>
        <p:spPr/>
        <p:txBody>
          <a:bodyPr>
            <a:normAutofit fontScale="90000"/>
          </a:bodyPr>
          <a:lstStyle/>
          <a:p>
            <a:r>
              <a:rPr lang="en-GB" dirty="0"/>
              <a:t>2. </a:t>
            </a:r>
            <a:r>
              <a:rPr lang="en-GB" dirty="0" err="1"/>
              <a:t>verzinnen</a:t>
            </a:r>
            <a:endParaRPr lang="nl-NL" dirty="0"/>
          </a:p>
        </p:txBody>
      </p:sp>
      <p:sp>
        <p:nvSpPr>
          <p:cNvPr id="5" name="Slide Number Placeholder 4">
            <a:extLst>
              <a:ext uri="{FF2B5EF4-FFF2-40B4-BE49-F238E27FC236}">
                <a16:creationId xmlns:a16="http://schemas.microsoft.com/office/drawing/2014/main" id="{0D8039FD-43E6-277E-6FAA-F25B63A436BE}"/>
              </a:ext>
            </a:extLst>
          </p:cNvPr>
          <p:cNvSpPr>
            <a:spLocks noGrp="1"/>
          </p:cNvSpPr>
          <p:nvPr>
            <p:ph type="sldNum" sz="quarter" idx="12"/>
          </p:nvPr>
        </p:nvSpPr>
        <p:spPr/>
        <p:txBody>
          <a:bodyPr/>
          <a:lstStyle/>
          <a:p>
            <a:fld id="{0FEE96EB-7838-4049-BD21-F85F16568D66}" type="slidenum">
              <a:rPr lang="nl-NL" smtClean="0"/>
              <a:t>6</a:t>
            </a:fld>
            <a:endParaRPr lang="nl-NL"/>
          </a:p>
        </p:txBody>
      </p:sp>
      <p:sp>
        <p:nvSpPr>
          <p:cNvPr id="3" name="Footer Placeholder 4">
            <a:extLst>
              <a:ext uri="{FF2B5EF4-FFF2-40B4-BE49-F238E27FC236}">
                <a16:creationId xmlns:a16="http://schemas.microsoft.com/office/drawing/2014/main" id="{39694119-942A-7EB1-2DA7-6AFE14B43093}"/>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pic>
        <p:nvPicPr>
          <p:cNvPr id="6" name="Afbeelding 5">
            <a:extLst>
              <a:ext uri="{FF2B5EF4-FFF2-40B4-BE49-F238E27FC236}">
                <a16:creationId xmlns:a16="http://schemas.microsoft.com/office/drawing/2014/main" id="{49DDD2D0-7160-E624-AB23-F0FF0A71DA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5339" y="4460686"/>
            <a:ext cx="2485589" cy="1757702"/>
          </a:xfrm>
          <a:prstGeom prst="rect">
            <a:avLst/>
          </a:prstGeom>
        </p:spPr>
      </p:pic>
      <p:pic>
        <p:nvPicPr>
          <p:cNvPr id="12" name="Afbeelding 11">
            <a:extLst>
              <a:ext uri="{FF2B5EF4-FFF2-40B4-BE49-F238E27FC236}">
                <a16:creationId xmlns:a16="http://schemas.microsoft.com/office/drawing/2014/main" id="{7BC49A0A-A723-2471-544B-6229ABB53A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6590" y="4460686"/>
            <a:ext cx="2485589" cy="1757702"/>
          </a:xfrm>
          <a:prstGeom prst="rect">
            <a:avLst/>
          </a:prstGeom>
        </p:spPr>
      </p:pic>
      <p:pic>
        <p:nvPicPr>
          <p:cNvPr id="14" name="Afbeelding 13">
            <a:extLst>
              <a:ext uri="{FF2B5EF4-FFF2-40B4-BE49-F238E27FC236}">
                <a16:creationId xmlns:a16="http://schemas.microsoft.com/office/drawing/2014/main" id="{7BE03178-1A6A-7B69-6D79-8B9CA33798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7840" y="4460686"/>
            <a:ext cx="2485589" cy="1757702"/>
          </a:xfrm>
          <a:prstGeom prst="rect">
            <a:avLst/>
          </a:prstGeom>
        </p:spPr>
      </p:pic>
      <p:pic>
        <p:nvPicPr>
          <p:cNvPr id="7" name="Afbeelding 6">
            <a:extLst>
              <a:ext uri="{FF2B5EF4-FFF2-40B4-BE49-F238E27FC236}">
                <a16:creationId xmlns:a16="http://schemas.microsoft.com/office/drawing/2014/main" id="{2EC25207-A0B0-2D9D-F272-368976B411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1161" y="2327793"/>
            <a:ext cx="1555971" cy="1834134"/>
          </a:xfrm>
          <a:prstGeom prst="rect">
            <a:avLst/>
          </a:prstGeom>
        </p:spPr>
      </p:pic>
      <p:pic>
        <p:nvPicPr>
          <p:cNvPr id="9" name="Afbeelding 8">
            <a:extLst>
              <a:ext uri="{FF2B5EF4-FFF2-40B4-BE49-F238E27FC236}">
                <a16:creationId xmlns:a16="http://schemas.microsoft.com/office/drawing/2014/main" id="{E7FDAAEE-FE10-6F52-3E79-C9613B735D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2437" y="2304976"/>
            <a:ext cx="1597261" cy="1879769"/>
          </a:xfrm>
          <a:prstGeom prst="rect">
            <a:avLst/>
          </a:prstGeom>
        </p:spPr>
      </p:pic>
      <p:pic>
        <p:nvPicPr>
          <p:cNvPr id="11" name="Afbeelding 10">
            <a:extLst>
              <a:ext uri="{FF2B5EF4-FFF2-40B4-BE49-F238E27FC236}">
                <a16:creationId xmlns:a16="http://schemas.microsoft.com/office/drawing/2014/main" id="{49B32EDE-D4B4-D593-6660-08460284B7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85801" y="2310408"/>
            <a:ext cx="2099257" cy="1868904"/>
          </a:xfrm>
          <a:prstGeom prst="rect">
            <a:avLst/>
          </a:prstGeom>
        </p:spPr>
      </p:pic>
      <p:pic>
        <p:nvPicPr>
          <p:cNvPr id="15" name="Afbeelding 14">
            <a:extLst>
              <a:ext uri="{FF2B5EF4-FFF2-40B4-BE49-F238E27FC236}">
                <a16:creationId xmlns:a16="http://schemas.microsoft.com/office/drawing/2014/main" id="{805C31E8-6C37-72D5-4982-F44706E047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13235" y="2294110"/>
            <a:ext cx="1653763" cy="1901501"/>
          </a:xfrm>
          <a:prstGeom prst="rect">
            <a:avLst/>
          </a:prstGeom>
        </p:spPr>
      </p:pic>
      <p:pic>
        <p:nvPicPr>
          <p:cNvPr id="18" name="Afbeelding 17">
            <a:extLst>
              <a:ext uri="{FF2B5EF4-FFF2-40B4-BE49-F238E27FC236}">
                <a16:creationId xmlns:a16="http://schemas.microsoft.com/office/drawing/2014/main" id="{EB7AF4BD-511A-D1C8-BD68-C2E160C6C6B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03102" y="2278898"/>
            <a:ext cx="1779805" cy="1931925"/>
          </a:xfrm>
          <a:prstGeom prst="rect">
            <a:avLst/>
          </a:prstGeom>
        </p:spPr>
      </p:pic>
      <p:sp>
        <p:nvSpPr>
          <p:cNvPr id="25" name="Tekstballon: rechthoek met afgeronde hoeken 2">
            <a:extLst>
              <a:ext uri="{FF2B5EF4-FFF2-40B4-BE49-F238E27FC236}">
                <a16:creationId xmlns:a16="http://schemas.microsoft.com/office/drawing/2014/main" id="{89809CC6-18AE-D7C0-A9E3-6B633B89C0BB}"/>
              </a:ext>
            </a:extLst>
          </p:cNvPr>
          <p:cNvSpPr/>
          <p:nvPr/>
        </p:nvSpPr>
        <p:spPr>
          <a:xfrm>
            <a:off x="1157488" y="1257783"/>
            <a:ext cx="9326880" cy="925739"/>
          </a:xfrm>
          <a:prstGeom prst="wedgeRoundRectCallout">
            <a:avLst/>
          </a:prstGeom>
          <a:solidFill>
            <a:schemeClr val="bg1"/>
          </a:solidFill>
          <a:ln>
            <a:no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ekstvak 5">
            <a:extLst>
              <a:ext uri="{FF2B5EF4-FFF2-40B4-BE49-F238E27FC236}">
                <a16:creationId xmlns:a16="http://schemas.microsoft.com/office/drawing/2014/main" id="{A93777F7-5E6F-3A92-5017-78161BCA685F}"/>
              </a:ext>
            </a:extLst>
          </p:cNvPr>
          <p:cNvSpPr txBox="1"/>
          <p:nvPr/>
        </p:nvSpPr>
        <p:spPr>
          <a:xfrm>
            <a:off x="519526" y="1376288"/>
            <a:ext cx="10633410" cy="646331"/>
          </a:xfrm>
          <a:prstGeom prst="rect">
            <a:avLst/>
          </a:prstGeom>
          <a:noFill/>
        </p:spPr>
        <p:txBody>
          <a:bodyPr wrap="square" rtlCol="0">
            <a:spAutoFit/>
          </a:bodyPr>
          <a:lstStyle/>
          <a:p>
            <a:pPr algn="ctr"/>
            <a:r>
              <a:rPr lang="nl-NL" sz="3600" dirty="0"/>
              <a:t>Ontwerp een circusplek voor jouw dier</a:t>
            </a:r>
          </a:p>
        </p:txBody>
      </p:sp>
      <p:sp>
        <p:nvSpPr>
          <p:cNvPr id="8" name="Tekstvak 7">
            <a:extLst>
              <a:ext uri="{FF2B5EF4-FFF2-40B4-BE49-F238E27FC236}">
                <a16:creationId xmlns:a16="http://schemas.microsoft.com/office/drawing/2014/main" id="{432635B9-070C-B7EE-4EA7-51BE3CF25BA4}"/>
              </a:ext>
            </a:extLst>
          </p:cNvPr>
          <p:cNvSpPr txBox="1"/>
          <p:nvPr/>
        </p:nvSpPr>
        <p:spPr>
          <a:xfrm rot="16200000">
            <a:off x="9595512" y="3103153"/>
            <a:ext cx="2750924" cy="276999"/>
          </a:xfrm>
          <a:prstGeom prst="rect">
            <a:avLst/>
          </a:prstGeom>
          <a:noFill/>
        </p:spPr>
        <p:txBody>
          <a:bodyPr wrap="square">
            <a:spAutoFit/>
          </a:bodyPr>
          <a:lstStyle/>
          <a:p>
            <a:pPr algn="ctr"/>
            <a:r>
              <a:rPr lang="nl-NL" sz="1200" dirty="0"/>
              <a:t>illustraties © Kees de Boer </a:t>
            </a:r>
          </a:p>
        </p:txBody>
      </p:sp>
    </p:spTree>
    <p:extLst>
      <p:ext uri="{BB962C8B-B14F-4D97-AF65-F5344CB8AC3E}">
        <p14:creationId xmlns:p14="http://schemas.microsoft.com/office/powerpoint/2010/main" val="215512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4">
            <a:extLst>
              <a:ext uri="{FF2B5EF4-FFF2-40B4-BE49-F238E27FC236}">
                <a16:creationId xmlns:a16="http://schemas.microsoft.com/office/drawing/2014/main" id="{9418C278-35E2-E5AC-218F-06E953CE659C}"/>
              </a:ext>
            </a:extLst>
          </p:cNvPr>
          <p:cNvSpPr/>
          <p:nvPr/>
        </p:nvSpPr>
        <p:spPr>
          <a:xfrm>
            <a:off x="6370653" y="958936"/>
            <a:ext cx="5521945"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30000" t="-12000" r="-25000" b="-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1" name="Freeform: Shape 4">
            <a:extLst>
              <a:ext uri="{FF2B5EF4-FFF2-40B4-BE49-F238E27FC236}">
                <a16:creationId xmlns:a16="http://schemas.microsoft.com/office/drawing/2014/main" id="{D33CD161-33D1-0561-DC84-BDB566AD165A}"/>
              </a:ext>
            </a:extLst>
          </p:cNvPr>
          <p:cNvSpPr/>
          <p:nvPr/>
        </p:nvSpPr>
        <p:spPr>
          <a:xfrm>
            <a:off x="472270" y="960138"/>
            <a:ext cx="5521944"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4"/>
            <a:srcRect/>
            <a:stretch>
              <a:fillRect l="-23000" t="-12000" r="-27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8D810348-D191-4195-DE00-2F6082C071E2}"/>
              </a:ext>
            </a:extLst>
          </p:cNvPr>
          <p:cNvSpPr>
            <a:spLocks noGrp="1"/>
          </p:cNvSpPr>
          <p:nvPr>
            <p:ph type="title"/>
          </p:nvPr>
        </p:nvSpPr>
        <p:spPr/>
        <p:txBody>
          <a:bodyPr>
            <a:normAutofit fontScale="90000"/>
          </a:bodyPr>
          <a:lstStyle/>
          <a:p>
            <a:r>
              <a:rPr lang="nl-NL" dirty="0"/>
              <a:t>3. ontwerpen</a:t>
            </a:r>
          </a:p>
        </p:txBody>
      </p:sp>
      <p:sp>
        <p:nvSpPr>
          <p:cNvPr id="15" name="Slide Number Placeholder 4">
            <a:extLst>
              <a:ext uri="{FF2B5EF4-FFF2-40B4-BE49-F238E27FC236}">
                <a16:creationId xmlns:a16="http://schemas.microsoft.com/office/drawing/2014/main" id="{EA8F52DE-9F6A-04DF-6048-1F9F3B6B8BE9}"/>
              </a:ext>
            </a:extLst>
          </p:cNvPr>
          <p:cNvSpPr>
            <a:spLocks noGrp="1"/>
          </p:cNvSpPr>
          <p:nvPr>
            <p:ph type="sldNum" sz="quarter" idx="12"/>
          </p:nvPr>
        </p:nvSpPr>
        <p:spPr/>
        <p:txBody>
          <a:bodyPr/>
          <a:lstStyle/>
          <a:p>
            <a:fld id="{0FEE96EB-7838-4049-BD21-F85F16568D66}" type="slidenum">
              <a:rPr lang="nl-NL" smtClean="0"/>
              <a:t>7</a:t>
            </a:fld>
            <a:endParaRPr lang="nl-NL"/>
          </a:p>
        </p:txBody>
      </p:sp>
      <p:sp>
        <p:nvSpPr>
          <p:cNvPr id="3" name="Footer Placeholder 4">
            <a:extLst>
              <a:ext uri="{FF2B5EF4-FFF2-40B4-BE49-F238E27FC236}">
                <a16:creationId xmlns:a16="http://schemas.microsoft.com/office/drawing/2014/main" id="{DEE50E40-DC88-6AA9-9A29-DC62FFA0637D}"/>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4" name="Tekstballon: rechthoek met afgeronde hoeken 4">
            <a:extLst>
              <a:ext uri="{FF2B5EF4-FFF2-40B4-BE49-F238E27FC236}">
                <a16:creationId xmlns:a16="http://schemas.microsoft.com/office/drawing/2014/main" id="{42E0FB6C-3F2D-EA16-7879-3237F6F09DC9}"/>
              </a:ext>
            </a:extLst>
          </p:cNvPr>
          <p:cNvSpPr/>
          <p:nvPr/>
        </p:nvSpPr>
        <p:spPr>
          <a:xfrm>
            <a:off x="838200" y="4922687"/>
            <a:ext cx="2165167" cy="1633862"/>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6">
            <a:extLst>
              <a:ext uri="{FF2B5EF4-FFF2-40B4-BE49-F238E27FC236}">
                <a16:creationId xmlns:a16="http://schemas.microsoft.com/office/drawing/2014/main" id="{840E4AA0-FDFB-E321-A299-5AB78DFF1619}"/>
              </a:ext>
            </a:extLst>
          </p:cNvPr>
          <p:cNvSpPr txBox="1"/>
          <p:nvPr/>
        </p:nvSpPr>
        <p:spPr>
          <a:xfrm>
            <a:off x="838199" y="5139453"/>
            <a:ext cx="2165167" cy="1200329"/>
          </a:xfrm>
          <a:prstGeom prst="rect">
            <a:avLst/>
          </a:prstGeom>
          <a:noFill/>
        </p:spPr>
        <p:txBody>
          <a:bodyPr wrap="square" rtlCol="0">
            <a:spAutoFit/>
          </a:bodyPr>
          <a:lstStyle/>
          <a:p>
            <a:pPr algn="ctr"/>
            <a:r>
              <a:rPr lang="nl-NL" sz="3600" dirty="0"/>
              <a:t>stevig bouwen</a:t>
            </a:r>
          </a:p>
        </p:txBody>
      </p:sp>
      <p:pic>
        <p:nvPicPr>
          <p:cNvPr id="7" name="Google Shape;54;p13">
            <a:extLst>
              <a:ext uri="{FF2B5EF4-FFF2-40B4-BE49-F238E27FC236}">
                <a16:creationId xmlns:a16="http://schemas.microsoft.com/office/drawing/2014/main" id="{847DAD48-2A4A-1E5E-9D61-1B0B889F90E7}"/>
              </a:ext>
            </a:extLst>
          </p:cNvPr>
          <p:cNvPicPr preferRelativeResize="0"/>
          <p:nvPr/>
        </p:nvPicPr>
        <p:blipFill>
          <a:blip r:embed="rId5"/>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3677086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0F167-2B37-01D5-C98B-F06C8F9589D6}"/>
            </a:ext>
          </a:extLst>
        </p:cNvPr>
        <p:cNvGrpSpPr/>
        <p:nvPr/>
      </p:nvGrpSpPr>
      <p:grpSpPr>
        <a:xfrm>
          <a:off x="0" y="0"/>
          <a:ext cx="0" cy="0"/>
          <a:chOff x="0" y="0"/>
          <a:chExt cx="0" cy="0"/>
        </a:xfrm>
      </p:grpSpPr>
      <p:sp>
        <p:nvSpPr>
          <p:cNvPr id="12" name="Freeform: Shape 4">
            <a:extLst>
              <a:ext uri="{FF2B5EF4-FFF2-40B4-BE49-F238E27FC236}">
                <a16:creationId xmlns:a16="http://schemas.microsoft.com/office/drawing/2014/main" id="{71397882-D291-51A1-D267-ED276C9C67B0}"/>
              </a:ext>
            </a:extLst>
          </p:cNvPr>
          <p:cNvSpPr/>
          <p:nvPr/>
        </p:nvSpPr>
        <p:spPr>
          <a:xfrm>
            <a:off x="6370653" y="958936"/>
            <a:ext cx="5521945"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5000" t="-1000" r="-10000" b="-1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1" name="Freeform: Shape 4">
            <a:extLst>
              <a:ext uri="{FF2B5EF4-FFF2-40B4-BE49-F238E27FC236}">
                <a16:creationId xmlns:a16="http://schemas.microsoft.com/office/drawing/2014/main" id="{6BD2FF08-060A-20BA-A371-79C9A664C49B}"/>
              </a:ext>
            </a:extLst>
          </p:cNvPr>
          <p:cNvSpPr/>
          <p:nvPr/>
        </p:nvSpPr>
        <p:spPr>
          <a:xfrm>
            <a:off x="472270" y="960138"/>
            <a:ext cx="5521944"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4"/>
            <a:srcRect/>
            <a:stretch>
              <a:fillRect l="-22000" t="-15000" r="-53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B923A15F-7644-10B2-1AD4-66404CAD7C3E}"/>
              </a:ext>
            </a:extLst>
          </p:cNvPr>
          <p:cNvSpPr>
            <a:spLocks noGrp="1"/>
          </p:cNvSpPr>
          <p:nvPr>
            <p:ph type="title"/>
          </p:nvPr>
        </p:nvSpPr>
        <p:spPr/>
        <p:txBody>
          <a:bodyPr>
            <a:normAutofit fontScale="90000"/>
          </a:bodyPr>
          <a:lstStyle/>
          <a:p>
            <a:r>
              <a:rPr lang="nl-NL" dirty="0"/>
              <a:t>3. ontwerpen</a:t>
            </a:r>
          </a:p>
        </p:txBody>
      </p:sp>
      <p:sp>
        <p:nvSpPr>
          <p:cNvPr id="15" name="Slide Number Placeholder 4">
            <a:extLst>
              <a:ext uri="{FF2B5EF4-FFF2-40B4-BE49-F238E27FC236}">
                <a16:creationId xmlns:a16="http://schemas.microsoft.com/office/drawing/2014/main" id="{0A42E226-1313-B730-015E-3E7BF4BC7CB1}"/>
              </a:ext>
            </a:extLst>
          </p:cNvPr>
          <p:cNvSpPr>
            <a:spLocks noGrp="1"/>
          </p:cNvSpPr>
          <p:nvPr>
            <p:ph type="sldNum" sz="quarter" idx="12"/>
          </p:nvPr>
        </p:nvSpPr>
        <p:spPr/>
        <p:txBody>
          <a:bodyPr/>
          <a:lstStyle/>
          <a:p>
            <a:fld id="{0FEE96EB-7838-4049-BD21-F85F16568D66}" type="slidenum">
              <a:rPr lang="nl-NL" smtClean="0"/>
              <a:t>8</a:t>
            </a:fld>
            <a:endParaRPr lang="nl-NL"/>
          </a:p>
        </p:txBody>
      </p:sp>
      <p:sp>
        <p:nvSpPr>
          <p:cNvPr id="3" name="Footer Placeholder 4">
            <a:extLst>
              <a:ext uri="{FF2B5EF4-FFF2-40B4-BE49-F238E27FC236}">
                <a16:creationId xmlns:a16="http://schemas.microsoft.com/office/drawing/2014/main" id="{D6E3BA12-88FC-5226-B09E-2F28FB191FFF}"/>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4" name="Tekstballon: rechthoek met afgeronde hoeken 4">
            <a:extLst>
              <a:ext uri="{FF2B5EF4-FFF2-40B4-BE49-F238E27FC236}">
                <a16:creationId xmlns:a16="http://schemas.microsoft.com/office/drawing/2014/main" id="{B7E17DDA-AB0F-0BDB-B78A-1FD7A1CAA334}"/>
              </a:ext>
            </a:extLst>
          </p:cNvPr>
          <p:cNvSpPr/>
          <p:nvPr/>
        </p:nvSpPr>
        <p:spPr>
          <a:xfrm>
            <a:off x="838200" y="4922687"/>
            <a:ext cx="2165167" cy="1633862"/>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6">
            <a:extLst>
              <a:ext uri="{FF2B5EF4-FFF2-40B4-BE49-F238E27FC236}">
                <a16:creationId xmlns:a16="http://schemas.microsoft.com/office/drawing/2014/main" id="{0FF8206E-E614-3EE1-96F8-D259CF6FBF50}"/>
              </a:ext>
            </a:extLst>
          </p:cNvPr>
          <p:cNvSpPr txBox="1"/>
          <p:nvPr/>
        </p:nvSpPr>
        <p:spPr>
          <a:xfrm>
            <a:off x="838199" y="5139453"/>
            <a:ext cx="2165167" cy="1200329"/>
          </a:xfrm>
          <a:prstGeom prst="rect">
            <a:avLst/>
          </a:prstGeom>
          <a:noFill/>
        </p:spPr>
        <p:txBody>
          <a:bodyPr wrap="square" rtlCol="0">
            <a:spAutoFit/>
          </a:bodyPr>
          <a:lstStyle/>
          <a:p>
            <a:pPr algn="ctr"/>
            <a:r>
              <a:rPr lang="nl-NL" sz="3600" dirty="0"/>
              <a:t>stevig bouwen</a:t>
            </a:r>
          </a:p>
        </p:txBody>
      </p:sp>
      <p:pic>
        <p:nvPicPr>
          <p:cNvPr id="7" name="Google Shape;54;p13">
            <a:extLst>
              <a:ext uri="{FF2B5EF4-FFF2-40B4-BE49-F238E27FC236}">
                <a16:creationId xmlns:a16="http://schemas.microsoft.com/office/drawing/2014/main" id="{33F78B99-30D6-6700-AD60-385389104D06}"/>
              </a:ext>
            </a:extLst>
          </p:cNvPr>
          <p:cNvPicPr preferRelativeResize="0"/>
          <p:nvPr/>
        </p:nvPicPr>
        <p:blipFill>
          <a:blip r:embed="rId5"/>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937431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5996A-5076-CAEB-9F42-C2A8B154F786}"/>
            </a:ext>
          </a:extLst>
        </p:cNvPr>
        <p:cNvGrpSpPr/>
        <p:nvPr/>
      </p:nvGrpSpPr>
      <p:grpSpPr>
        <a:xfrm>
          <a:off x="0" y="0"/>
          <a:ext cx="0" cy="0"/>
          <a:chOff x="0" y="0"/>
          <a:chExt cx="0" cy="0"/>
        </a:xfrm>
      </p:grpSpPr>
      <p:sp>
        <p:nvSpPr>
          <p:cNvPr id="11" name="Freeform: Shape 4">
            <a:extLst>
              <a:ext uri="{FF2B5EF4-FFF2-40B4-BE49-F238E27FC236}">
                <a16:creationId xmlns:a16="http://schemas.microsoft.com/office/drawing/2014/main" id="{C80D9C4E-7895-1A20-F823-345B7A43DB57}"/>
              </a:ext>
            </a:extLst>
          </p:cNvPr>
          <p:cNvSpPr/>
          <p:nvPr/>
        </p:nvSpPr>
        <p:spPr>
          <a:xfrm>
            <a:off x="6370653" y="958936"/>
            <a:ext cx="5521945"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40000" t="-1000" r="-40000" b="-2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2" name="Freeform: Shape 4">
            <a:extLst>
              <a:ext uri="{FF2B5EF4-FFF2-40B4-BE49-F238E27FC236}">
                <a16:creationId xmlns:a16="http://schemas.microsoft.com/office/drawing/2014/main" id="{5C9A7B6A-96DA-36C0-F4DE-870555760FB3}"/>
              </a:ext>
            </a:extLst>
          </p:cNvPr>
          <p:cNvSpPr/>
          <p:nvPr/>
        </p:nvSpPr>
        <p:spPr>
          <a:xfrm>
            <a:off x="472270" y="960138"/>
            <a:ext cx="5521944"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4"/>
            <a:srcRect/>
            <a:stretch>
              <a:fillRect l="-80000" t="-1000" r="-20000" b="-3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11D5418C-827C-4917-D3C5-CD0BC909073E}"/>
              </a:ext>
            </a:extLst>
          </p:cNvPr>
          <p:cNvSpPr>
            <a:spLocks noGrp="1"/>
          </p:cNvSpPr>
          <p:nvPr>
            <p:ph type="title"/>
          </p:nvPr>
        </p:nvSpPr>
        <p:spPr/>
        <p:txBody>
          <a:bodyPr>
            <a:normAutofit fontScale="90000"/>
          </a:bodyPr>
          <a:lstStyle/>
          <a:p>
            <a:r>
              <a:rPr lang="nl-NL" dirty="0"/>
              <a:t>3. ontwerpen</a:t>
            </a:r>
          </a:p>
        </p:txBody>
      </p:sp>
      <p:sp>
        <p:nvSpPr>
          <p:cNvPr id="15" name="Slide Number Placeholder 4">
            <a:extLst>
              <a:ext uri="{FF2B5EF4-FFF2-40B4-BE49-F238E27FC236}">
                <a16:creationId xmlns:a16="http://schemas.microsoft.com/office/drawing/2014/main" id="{1A210542-15BD-55C6-86F1-636F9FD72394}"/>
              </a:ext>
            </a:extLst>
          </p:cNvPr>
          <p:cNvSpPr>
            <a:spLocks noGrp="1"/>
          </p:cNvSpPr>
          <p:nvPr>
            <p:ph type="sldNum" sz="quarter" idx="12"/>
          </p:nvPr>
        </p:nvSpPr>
        <p:spPr/>
        <p:txBody>
          <a:bodyPr/>
          <a:lstStyle/>
          <a:p>
            <a:fld id="{0FEE96EB-7838-4049-BD21-F85F16568D66}" type="slidenum">
              <a:rPr lang="nl-NL" smtClean="0"/>
              <a:t>9</a:t>
            </a:fld>
            <a:endParaRPr lang="nl-NL"/>
          </a:p>
        </p:txBody>
      </p:sp>
      <p:sp>
        <p:nvSpPr>
          <p:cNvPr id="3" name="Footer Placeholder 4">
            <a:extLst>
              <a:ext uri="{FF2B5EF4-FFF2-40B4-BE49-F238E27FC236}">
                <a16:creationId xmlns:a16="http://schemas.microsoft.com/office/drawing/2014/main" id="{680771DC-A9DA-7CB6-350D-B82377BF14C3}"/>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4" name="Tekstballon: rechthoek met afgeronde hoeken 4">
            <a:extLst>
              <a:ext uri="{FF2B5EF4-FFF2-40B4-BE49-F238E27FC236}">
                <a16:creationId xmlns:a16="http://schemas.microsoft.com/office/drawing/2014/main" id="{D748FA57-1EE0-F632-CBF6-7B018D2FE2E9}"/>
              </a:ext>
            </a:extLst>
          </p:cNvPr>
          <p:cNvSpPr/>
          <p:nvPr/>
        </p:nvSpPr>
        <p:spPr>
          <a:xfrm>
            <a:off x="838200" y="4922687"/>
            <a:ext cx="2165167" cy="1633862"/>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6">
            <a:extLst>
              <a:ext uri="{FF2B5EF4-FFF2-40B4-BE49-F238E27FC236}">
                <a16:creationId xmlns:a16="http://schemas.microsoft.com/office/drawing/2014/main" id="{21CB8E9A-C7DC-F558-81B0-4281587647BD}"/>
              </a:ext>
            </a:extLst>
          </p:cNvPr>
          <p:cNvSpPr txBox="1"/>
          <p:nvPr/>
        </p:nvSpPr>
        <p:spPr>
          <a:xfrm>
            <a:off x="838199" y="5139453"/>
            <a:ext cx="2165167" cy="1200329"/>
          </a:xfrm>
          <a:prstGeom prst="rect">
            <a:avLst/>
          </a:prstGeom>
          <a:noFill/>
        </p:spPr>
        <p:txBody>
          <a:bodyPr wrap="square" rtlCol="0">
            <a:spAutoFit/>
          </a:bodyPr>
          <a:lstStyle/>
          <a:p>
            <a:pPr algn="ctr"/>
            <a:r>
              <a:rPr lang="nl-NL" sz="3600" dirty="0"/>
              <a:t>dier</a:t>
            </a:r>
          </a:p>
          <a:p>
            <a:pPr algn="ctr"/>
            <a:r>
              <a:rPr lang="nl-NL" sz="3600" dirty="0"/>
              <a:t>rechtop</a:t>
            </a:r>
          </a:p>
        </p:txBody>
      </p:sp>
      <p:pic>
        <p:nvPicPr>
          <p:cNvPr id="7" name="Google Shape;54;p13">
            <a:extLst>
              <a:ext uri="{FF2B5EF4-FFF2-40B4-BE49-F238E27FC236}">
                <a16:creationId xmlns:a16="http://schemas.microsoft.com/office/drawing/2014/main" id="{1ACA38FC-ABFA-70A0-7B3E-CB1BEB94BED4}"/>
              </a:ext>
            </a:extLst>
          </p:cNvPr>
          <p:cNvPicPr preferRelativeResize="0"/>
          <p:nvPr/>
        </p:nvPicPr>
        <p:blipFill>
          <a:blip r:embed="rId5"/>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1460354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4">
            <a:extLst>
              <a:ext uri="{FF2B5EF4-FFF2-40B4-BE49-F238E27FC236}">
                <a16:creationId xmlns:a16="http://schemas.microsoft.com/office/drawing/2014/main" id="{6FD9836C-CDBB-6B56-CA75-035F8B6742A4}"/>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20000" t="-35000" r="-1000" b="-3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3. </a:t>
            </a:r>
            <a:r>
              <a:rPr lang="en-GB" dirty="0" err="1"/>
              <a:t>ontwerpen</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10</a:t>
            </a:fld>
            <a:endParaRPr lang="nl-NL"/>
          </a:p>
        </p:txBody>
      </p:sp>
      <p:sp>
        <p:nvSpPr>
          <p:cNvPr id="8" name="Tekstballon: rechthoek met afgeronde hoeken 4">
            <a:extLst>
              <a:ext uri="{FF2B5EF4-FFF2-40B4-BE49-F238E27FC236}">
                <a16:creationId xmlns:a16="http://schemas.microsoft.com/office/drawing/2014/main" id="{11A6A0D0-28AC-08F4-6A1D-11714E2D6FC3}"/>
              </a:ext>
            </a:extLst>
          </p:cNvPr>
          <p:cNvSpPr/>
          <p:nvPr/>
        </p:nvSpPr>
        <p:spPr>
          <a:xfrm>
            <a:off x="6206266" y="4556927"/>
            <a:ext cx="2165167" cy="1633862"/>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6">
            <a:extLst>
              <a:ext uri="{FF2B5EF4-FFF2-40B4-BE49-F238E27FC236}">
                <a16:creationId xmlns:a16="http://schemas.microsoft.com/office/drawing/2014/main" id="{06A3CD8E-18E8-B5B2-65D5-D9E45BD4B468}"/>
              </a:ext>
            </a:extLst>
          </p:cNvPr>
          <p:cNvSpPr txBox="1"/>
          <p:nvPr/>
        </p:nvSpPr>
        <p:spPr>
          <a:xfrm>
            <a:off x="6206265" y="4773693"/>
            <a:ext cx="2165167" cy="1200329"/>
          </a:xfrm>
          <a:prstGeom prst="rect">
            <a:avLst/>
          </a:prstGeom>
          <a:noFill/>
        </p:spPr>
        <p:txBody>
          <a:bodyPr wrap="square" rtlCol="0">
            <a:spAutoFit/>
          </a:bodyPr>
          <a:lstStyle/>
          <a:p>
            <a:pPr algn="ctr"/>
            <a:r>
              <a:rPr lang="nl-NL" sz="3600" dirty="0"/>
              <a:t>bouw in het klein</a:t>
            </a:r>
          </a:p>
        </p:txBody>
      </p:sp>
    </p:spTree>
    <p:extLst>
      <p:ext uri="{BB962C8B-B14F-4D97-AF65-F5344CB8AC3E}">
        <p14:creationId xmlns:p14="http://schemas.microsoft.com/office/powerpoint/2010/main" val="362049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50C5C-BCD2-DDD1-29CA-22D7AA812D99}"/>
            </a:ext>
          </a:extLst>
        </p:cNvPr>
        <p:cNvGrpSpPr/>
        <p:nvPr/>
      </p:nvGrpSpPr>
      <p:grpSpPr>
        <a:xfrm>
          <a:off x="0" y="0"/>
          <a:ext cx="0" cy="0"/>
          <a:chOff x="0" y="0"/>
          <a:chExt cx="0" cy="0"/>
        </a:xfrm>
      </p:grpSpPr>
      <p:sp>
        <p:nvSpPr>
          <p:cNvPr id="4" name="Freeform: Shape 4">
            <a:extLst>
              <a:ext uri="{FF2B5EF4-FFF2-40B4-BE49-F238E27FC236}">
                <a16:creationId xmlns:a16="http://schemas.microsoft.com/office/drawing/2014/main" id="{3EFC1D97-5258-BD36-D48B-4643FC6137FB}"/>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53000" t="-12000" r="-30000" b="-13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0982923B-A69B-B223-7317-A6A135303145}"/>
              </a:ext>
            </a:extLst>
          </p:cNvPr>
          <p:cNvSpPr>
            <a:spLocks noGrp="1"/>
          </p:cNvSpPr>
          <p:nvPr>
            <p:ph type="title"/>
          </p:nvPr>
        </p:nvSpPr>
        <p:spPr/>
        <p:txBody>
          <a:bodyPr>
            <a:normAutofit fontScale="90000"/>
          </a:bodyPr>
          <a:lstStyle/>
          <a:p>
            <a:r>
              <a:rPr lang="nl-NL" dirty="0"/>
              <a:t>4. presenteren</a:t>
            </a:r>
          </a:p>
        </p:txBody>
      </p:sp>
      <p:sp>
        <p:nvSpPr>
          <p:cNvPr id="15" name="Slide Number Placeholder 4">
            <a:extLst>
              <a:ext uri="{FF2B5EF4-FFF2-40B4-BE49-F238E27FC236}">
                <a16:creationId xmlns:a16="http://schemas.microsoft.com/office/drawing/2014/main" id="{2B7A9B48-4B02-4C61-28CD-F6DD7DB5EC03}"/>
              </a:ext>
            </a:extLst>
          </p:cNvPr>
          <p:cNvSpPr>
            <a:spLocks noGrp="1"/>
          </p:cNvSpPr>
          <p:nvPr>
            <p:ph type="sldNum" sz="quarter" idx="12"/>
          </p:nvPr>
        </p:nvSpPr>
        <p:spPr/>
        <p:txBody>
          <a:bodyPr/>
          <a:lstStyle/>
          <a:p>
            <a:fld id="{0FEE96EB-7838-4049-BD21-F85F16568D66}" type="slidenum">
              <a:rPr lang="nl-NL" smtClean="0"/>
              <a:t>11</a:t>
            </a:fld>
            <a:endParaRPr lang="nl-NL"/>
          </a:p>
        </p:txBody>
      </p:sp>
      <p:sp>
        <p:nvSpPr>
          <p:cNvPr id="3" name="Footer Placeholder 4">
            <a:extLst>
              <a:ext uri="{FF2B5EF4-FFF2-40B4-BE49-F238E27FC236}">
                <a16:creationId xmlns:a16="http://schemas.microsoft.com/office/drawing/2014/main" id="{7E35278A-8FDC-84FA-6B2F-D5348257B32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Tree>
    <p:extLst>
      <p:ext uri="{BB962C8B-B14F-4D97-AF65-F5344CB8AC3E}">
        <p14:creationId xmlns:p14="http://schemas.microsoft.com/office/powerpoint/2010/main" val="2939269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nl-NL" dirty="0"/>
              <a:t>Terugblikken</a:t>
            </a:r>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12</a:t>
            </a:fld>
            <a:endParaRPr lang="nl-NL"/>
          </a:p>
        </p:txBody>
      </p:sp>
      <p:sp>
        <p:nvSpPr>
          <p:cNvPr id="3" name="Content Placeholder 2">
            <a:extLst>
              <a:ext uri="{FF2B5EF4-FFF2-40B4-BE49-F238E27FC236}">
                <a16:creationId xmlns:a16="http://schemas.microsoft.com/office/drawing/2014/main" id="{A8F78830-7173-78A1-6EBF-F63CA4EFD8CC}"/>
              </a:ext>
            </a:extLst>
          </p:cNvPr>
          <p:cNvSpPr txBox="1">
            <a:spLocks/>
          </p:cNvSpPr>
          <p:nvPr/>
        </p:nvSpPr>
        <p:spPr>
          <a:xfrm>
            <a:off x="838200" y="1225296"/>
            <a:ext cx="10943492" cy="4951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1338" indent="-541338">
              <a:lnSpc>
                <a:spcPct val="150000"/>
              </a:lnSpc>
              <a:buClr>
                <a:schemeClr val="accent1"/>
              </a:buClr>
              <a:buSzPct val="115000"/>
              <a:buFont typeface="+mj-lt"/>
              <a:buAutoNum type="arabicPeriod"/>
            </a:pPr>
            <a:r>
              <a:rPr lang="nl-NL" sz="3600" b="1">
                <a:solidFill>
                  <a:schemeClr val="tx2"/>
                </a:solidFill>
              </a:rPr>
              <a:t>Ik ontdek het probleem van de circusdieren</a:t>
            </a:r>
          </a:p>
          <a:p>
            <a:pPr marL="541338" indent="-541338">
              <a:lnSpc>
                <a:spcPct val="150000"/>
              </a:lnSpc>
              <a:buClr>
                <a:schemeClr val="accent1"/>
              </a:buClr>
              <a:buSzPct val="115000"/>
              <a:buFont typeface="+mj-lt"/>
              <a:buAutoNum type="arabicPeriod"/>
            </a:pPr>
            <a:r>
              <a:rPr lang="nl-NL" sz="3600" b="1">
                <a:solidFill>
                  <a:schemeClr val="tx2"/>
                </a:solidFill>
              </a:rPr>
              <a:t>Ik teken en maak een oplossing</a:t>
            </a:r>
          </a:p>
          <a:p>
            <a:pPr marL="541338" indent="-541338">
              <a:lnSpc>
                <a:spcPct val="150000"/>
              </a:lnSpc>
              <a:buClr>
                <a:schemeClr val="accent1"/>
              </a:buClr>
              <a:buSzPct val="115000"/>
              <a:buFont typeface="+mj-lt"/>
              <a:buAutoNum type="arabicPeriod"/>
            </a:pPr>
            <a:r>
              <a:rPr lang="nl-NL" sz="3600" b="1">
                <a:solidFill>
                  <a:schemeClr val="tx2"/>
                </a:solidFill>
              </a:rPr>
              <a:t>Ik bouw stevig</a:t>
            </a:r>
            <a:endParaRPr lang="nl-NL" dirty="0"/>
          </a:p>
        </p:txBody>
      </p:sp>
    </p:spTree>
    <p:extLst>
      <p:ext uri="{BB962C8B-B14F-4D97-AF65-F5344CB8AC3E}">
        <p14:creationId xmlns:p14="http://schemas.microsoft.com/office/powerpoint/2010/main" val="18183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1B9D1-C2D2-FAC2-5EE3-A07207507ECA}"/>
            </a:ext>
          </a:extLst>
        </p:cNvPr>
        <p:cNvGrpSpPr/>
        <p:nvPr/>
      </p:nvGrpSpPr>
      <p:grpSpPr>
        <a:xfrm>
          <a:off x="0" y="0"/>
          <a:ext cx="0" cy="0"/>
          <a:chOff x="0" y="0"/>
          <a:chExt cx="0" cy="0"/>
        </a:xfrm>
      </p:grpSpPr>
      <p:sp>
        <p:nvSpPr>
          <p:cNvPr id="11" name="Freeform: Shape 4">
            <a:extLst>
              <a:ext uri="{FF2B5EF4-FFF2-40B4-BE49-F238E27FC236}">
                <a16:creationId xmlns:a16="http://schemas.microsoft.com/office/drawing/2014/main" id="{9FEEDE1E-A352-2EDD-7F8C-8076194BF8B5}"/>
              </a:ext>
            </a:extLst>
          </p:cNvPr>
          <p:cNvSpPr/>
          <p:nvPr/>
        </p:nvSpPr>
        <p:spPr>
          <a:xfrm>
            <a:off x="6370653" y="958936"/>
            <a:ext cx="5521945"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 t="-5000" r="-10000" b="-1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2" name="Freeform: Shape 4">
            <a:extLst>
              <a:ext uri="{FF2B5EF4-FFF2-40B4-BE49-F238E27FC236}">
                <a16:creationId xmlns:a16="http://schemas.microsoft.com/office/drawing/2014/main" id="{4E2FADF2-BE97-43C2-0021-2B276954ED87}"/>
              </a:ext>
            </a:extLst>
          </p:cNvPr>
          <p:cNvSpPr/>
          <p:nvPr/>
        </p:nvSpPr>
        <p:spPr>
          <a:xfrm>
            <a:off x="472270" y="960138"/>
            <a:ext cx="5521944"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1DEF3792-5DDF-8A55-178A-56384A264A0E}"/>
              </a:ext>
            </a:extLst>
          </p:cNvPr>
          <p:cNvSpPr>
            <a:spLocks noGrp="1"/>
          </p:cNvSpPr>
          <p:nvPr>
            <p:ph type="title"/>
          </p:nvPr>
        </p:nvSpPr>
        <p:spPr/>
        <p:txBody>
          <a:bodyPr>
            <a:normAutofit fontScale="90000"/>
          </a:bodyPr>
          <a:lstStyle/>
          <a:p>
            <a:r>
              <a:rPr lang="nl-NL" dirty="0"/>
              <a:t>EXTRA: voor meer uitdaging </a:t>
            </a:r>
          </a:p>
        </p:txBody>
      </p:sp>
      <p:sp>
        <p:nvSpPr>
          <p:cNvPr id="15" name="Slide Number Placeholder 4">
            <a:extLst>
              <a:ext uri="{FF2B5EF4-FFF2-40B4-BE49-F238E27FC236}">
                <a16:creationId xmlns:a16="http://schemas.microsoft.com/office/drawing/2014/main" id="{AC0EDFF6-0F54-AF4D-B15B-C5EFFAFC25B4}"/>
              </a:ext>
            </a:extLst>
          </p:cNvPr>
          <p:cNvSpPr>
            <a:spLocks noGrp="1"/>
          </p:cNvSpPr>
          <p:nvPr>
            <p:ph type="sldNum" sz="quarter" idx="12"/>
          </p:nvPr>
        </p:nvSpPr>
        <p:spPr/>
        <p:txBody>
          <a:bodyPr/>
          <a:lstStyle/>
          <a:p>
            <a:fld id="{0FEE96EB-7838-4049-BD21-F85F16568D66}" type="slidenum">
              <a:rPr lang="nl-NL" smtClean="0"/>
              <a:t>13</a:t>
            </a:fld>
            <a:endParaRPr lang="nl-NL"/>
          </a:p>
        </p:txBody>
      </p:sp>
      <p:sp>
        <p:nvSpPr>
          <p:cNvPr id="3" name="Footer Placeholder 4">
            <a:extLst>
              <a:ext uri="{FF2B5EF4-FFF2-40B4-BE49-F238E27FC236}">
                <a16:creationId xmlns:a16="http://schemas.microsoft.com/office/drawing/2014/main" id="{CA39668D-94FE-3320-DFC5-E18FC6DE213A}"/>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
        <p:nvSpPr>
          <p:cNvPr id="5" name="Tekstvak 6">
            <a:extLst>
              <a:ext uri="{FF2B5EF4-FFF2-40B4-BE49-F238E27FC236}">
                <a16:creationId xmlns:a16="http://schemas.microsoft.com/office/drawing/2014/main" id="{9E0A5093-9C19-107F-5276-719F79F67DBE}"/>
              </a:ext>
            </a:extLst>
          </p:cNvPr>
          <p:cNvSpPr txBox="1"/>
          <p:nvPr/>
        </p:nvSpPr>
        <p:spPr>
          <a:xfrm>
            <a:off x="903027" y="4599347"/>
            <a:ext cx="5010093" cy="1631216"/>
          </a:xfrm>
          <a:prstGeom prst="rect">
            <a:avLst/>
          </a:prstGeom>
          <a:noFill/>
        </p:spPr>
        <p:txBody>
          <a:bodyPr wrap="square" rtlCol="0">
            <a:spAutoFit/>
          </a:bodyPr>
          <a:lstStyle/>
          <a:p>
            <a:pPr marL="457200" indent="-457200">
              <a:buFont typeface="+mj-lt"/>
              <a:buAutoNum type="arabicPeriod"/>
            </a:pPr>
            <a:r>
              <a:rPr lang="nl-NL" sz="2000" dirty="0"/>
              <a:t>vouw over de witte stippellijnen dubbel</a:t>
            </a:r>
          </a:p>
          <a:p>
            <a:pPr marL="457200" indent="-457200">
              <a:buFont typeface="+mj-lt"/>
              <a:buAutoNum type="arabicPeriod"/>
            </a:pPr>
            <a:r>
              <a:rPr lang="nl-NL" sz="2000" dirty="0"/>
              <a:t>knip de witte doorgetrokken lijnen in</a:t>
            </a:r>
          </a:p>
          <a:p>
            <a:pPr marL="457200" indent="-457200">
              <a:buFont typeface="+mj-lt"/>
              <a:buAutoNum type="arabicPeriod"/>
            </a:pPr>
            <a:r>
              <a:rPr lang="nl-NL" sz="2000" dirty="0"/>
              <a:t>vouw de zijflappen als op de foto </a:t>
            </a:r>
          </a:p>
          <a:p>
            <a:pPr marL="457200" indent="-457200">
              <a:buFont typeface="+mj-lt"/>
              <a:buAutoNum type="arabicPeriod"/>
            </a:pPr>
            <a:r>
              <a:rPr lang="nl-NL" sz="2000" dirty="0"/>
              <a:t>plak de flappen binnenin vast met </a:t>
            </a:r>
            <a:r>
              <a:rPr lang="nl-NL" sz="2000" dirty="0" err="1"/>
              <a:t>schilderstape</a:t>
            </a:r>
            <a:r>
              <a:rPr lang="nl-NL" sz="2000" dirty="0"/>
              <a:t> </a:t>
            </a:r>
          </a:p>
        </p:txBody>
      </p:sp>
      <p:pic>
        <p:nvPicPr>
          <p:cNvPr id="7" name="Afbeelding 6">
            <a:extLst>
              <a:ext uri="{FF2B5EF4-FFF2-40B4-BE49-F238E27FC236}">
                <a16:creationId xmlns:a16="http://schemas.microsoft.com/office/drawing/2014/main" id="{35CB2528-12B3-A7D0-39C8-EC1C0F62B48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1560176" y="567729"/>
            <a:ext cx="3173768" cy="4445342"/>
          </a:xfrm>
          <a:prstGeom prst="rect">
            <a:avLst/>
          </a:prstGeom>
        </p:spPr>
      </p:pic>
      <p:cxnSp>
        <p:nvCxnSpPr>
          <p:cNvPr id="9" name="Rechte verbindingslijn met pijl 8">
            <a:extLst>
              <a:ext uri="{FF2B5EF4-FFF2-40B4-BE49-F238E27FC236}">
                <a16:creationId xmlns:a16="http://schemas.microsoft.com/office/drawing/2014/main" id="{6ECB7B1B-DE6D-8F0B-D883-58F14A8AD546}"/>
              </a:ext>
            </a:extLst>
          </p:cNvPr>
          <p:cNvCxnSpPr>
            <a:cxnSpLocks/>
          </p:cNvCxnSpPr>
          <p:nvPr/>
        </p:nvCxnSpPr>
        <p:spPr>
          <a:xfrm flipV="1">
            <a:off x="5062888" y="4772025"/>
            <a:ext cx="5361272" cy="64293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3" name="Google Shape;54;p13">
            <a:extLst>
              <a:ext uri="{FF2B5EF4-FFF2-40B4-BE49-F238E27FC236}">
                <a16:creationId xmlns:a16="http://schemas.microsoft.com/office/drawing/2014/main" id="{56696A61-15B2-8F8B-A4C2-4E3136A92634}"/>
              </a:ext>
            </a:extLst>
          </p:cNvPr>
          <p:cNvPicPr preferRelativeResize="0"/>
          <p:nvPr/>
        </p:nvPicPr>
        <p:blipFill>
          <a:blip r:embed="rId5"/>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426596709"/>
      </p:ext>
    </p:extLst>
  </p:cSld>
  <p:clrMapOvr>
    <a:masterClrMapping/>
  </p:clrMapOvr>
</p:sld>
</file>

<file path=ppt/theme/theme1.xml><?xml version="1.0" encoding="utf-8"?>
<a:theme xmlns:a="http://schemas.openxmlformats.org/drawingml/2006/main" name="Titel + 1 groot vak">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el + 1 half vak">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el + 2 kleine vakken">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el + leeg">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18622</TotalTime>
  <Words>2063</Words>
  <Application>Microsoft Office PowerPoint</Application>
  <PresentationFormat>Breedbeeld</PresentationFormat>
  <Paragraphs>190</Paragraphs>
  <Slides>13</Slides>
  <Notes>13</Notes>
  <HiddenSlides>0</HiddenSlides>
  <MMClips>0</MMClips>
  <ScaleCrop>false</ScaleCrop>
  <HeadingPairs>
    <vt:vector size="6" baseType="variant">
      <vt:variant>
        <vt:lpstr>Gebruikte lettertypen</vt:lpstr>
      </vt:variant>
      <vt:variant>
        <vt:i4>5</vt:i4>
      </vt:variant>
      <vt:variant>
        <vt:lpstr>Thema</vt:lpstr>
      </vt:variant>
      <vt:variant>
        <vt:i4>4</vt:i4>
      </vt:variant>
      <vt:variant>
        <vt:lpstr>Diatitels</vt:lpstr>
      </vt:variant>
      <vt:variant>
        <vt:i4>13</vt:i4>
      </vt:variant>
    </vt:vector>
  </HeadingPairs>
  <TitlesOfParts>
    <vt:vector size="22" baseType="lpstr">
      <vt:lpstr>graphik</vt:lpstr>
      <vt:lpstr>Arial</vt:lpstr>
      <vt:lpstr>Calibri</vt:lpstr>
      <vt:lpstr>Komika Title - Axis</vt:lpstr>
      <vt:lpstr>Komika Text Kaps</vt:lpstr>
      <vt:lpstr>Titel + 1 groot vak</vt:lpstr>
      <vt:lpstr>Titel + 1 half vak</vt:lpstr>
      <vt:lpstr>Titel + 2 kleine vakken</vt:lpstr>
      <vt:lpstr>Titel + leeg</vt:lpstr>
      <vt:lpstr>ONTWERPBOX CIRCUS</vt:lpstr>
      <vt:lpstr>Dit gaan we doen</vt:lpstr>
      <vt:lpstr>Doel van de les</vt:lpstr>
      <vt:lpstr>1. Lezen</vt:lpstr>
      <vt:lpstr>1. inleven</vt:lpstr>
      <vt:lpstr>2. verzinnen</vt:lpstr>
      <vt:lpstr>3. ontwerpen</vt:lpstr>
      <vt:lpstr>3. ontwerpen</vt:lpstr>
      <vt:lpstr>3. ontwerpen</vt:lpstr>
      <vt:lpstr>3. ontwerpen</vt:lpstr>
      <vt:lpstr>4. presenteren</vt:lpstr>
      <vt:lpstr>Terugblikken</vt:lpstr>
      <vt:lpstr>EXTRA: voor meer uitdaging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Joke Visschedijk</dc:creator>
  <cp:lastModifiedBy>Els Kok</cp:lastModifiedBy>
  <cp:revision>224</cp:revision>
  <dcterms:created xsi:type="dcterms:W3CDTF">2022-11-03T14:23:04Z</dcterms:created>
  <dcterms:modified xsi:type="dcterms:W3CDTF">2026-08-21T08:03:38Z</dcterms:modified>
</cp:coreProperties>
</file>